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16"/>
  </p:notesMasterIdLst>
  <p:sldIdLst>
    <p:sldId id="257" r:id="rId3"/>
    <p:sldId id="416" r:id="rId4"/>
    <p:sldId id="417" r:id="rId5"/>
    <p:sldId id="418" r:id="rId6"/>
    <p:sldId id="419" r:id="rId7"/>
    <p:sldId id="428" r:id="rId8"/>
    <p:sldId id="432" r:id="rId9"/>
    <p:sldId id="421" r:id="rId10"/>
    <p:sldId id="422" r:id="rId11"/>
    <p:sldId id="423" r:id="rId12"/>
    <p:sldId id="425" r:id="rId13"/>
    <p:sldId id="426" r:id="rId14"/>
    <p:sldId id="43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08" autoAdjust="0"/>
  </p:normalViewPr>
  <p:slideViewPr>
    <p:cSldViewPr snapToGrid="0" snapToObjects="1">
      <p:cViewPr varScale="1">
        <p:scale>
          <a:sx n="85" d="100"/>
          <a:sy n="85" d="100"/>
        </p:scale>
        <p:origin x="114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3EC6C-3020-1C4A-942A-3D92DAADBDA6}" type="datetimeFigureOut">
              <a:rPr lang="en-US" smtClean="0"/>
              <a:t>12/14/2015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198CDC-6F28-6246-9E90-93243A9A8B8D}" type="slidenum">
              <a:rPr lang="en-US" smtClean="0"/>
              <a:t>‹#›</a:t>
            </a:fld>
            <a:endParaRPr lang="en-US"/>
          </a:p>
        </p:txBody>
      </p:sp>
    </p:spTree>
    <p:extLst>
      <p:ext uri="{BB962C8B-B14F-4D97-AF65-F5344CB8AC3E}">
        <p14:creationId xmlns:p14="http://schemas.microsoft.com/office/powerpoint/2010/main" val="3016092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EA4B5-5256-40C0-BE1A-E893367389EB}" type="slidenum">
              <a:rPr lang="en-US" smtClean="0"/>
              <a:t>1</a:t>
            </a:fld>
            <a:endParaRPr lang="en-US" dirty="0"/>
          </a:p>
        </p:txBody>
      </p:sp>
    </p:spTree>
    <p:extLst>
      <p:ext uri="{BB962C8B-B14F-4D97-AF65-F5344CB8AC3E}">
        <p14:creationId xmlns:p14="http://schemas.microsoft.com/office/powerpoint/2010/main" val="2389627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Commerce is currently reviewing applications from our network of providers to provide</a:t>
            </a:r>
            <a:r>
              <a:rPr lang="en-US" baseline="0" dirty="0" smtClean="0"/>
              <a:t> phase one of the Wx + H advanced program. </a:t>
            </a:r>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11</a:t>
            </a:fld>
            <a:endParaRPr lang="en-US"/>
          </a:p>
        </p:txBody>
      </p:sp>
    </p:spTree>
    <p:extLst>
      <p:ext uri="{BB962C8B-B14F-4D97-AF65-F5344CB8AC3E}">
        <p14:creationId xmlns:p14="http://schemas.microsoft.com/office/powerpoint/2010/main" val="320634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demonstrate results of the program, Commerce is working</a:t>
            </a:r>
            <a:r>
              <a:rPr lang="en-US" baseline="0" dirty="0" smtClean="0"/>
              <a:t> to develop new reporting systems and relationships that will capture the long term impact of the new measures. Reporting at the end of the 2015-2017 will only provide a slice of the program’s potential. </a:t>
            </a:r>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12</a:t>
            </a:fld>
            <a:endParaRPr lang="en-US"/>
          </a:p>
        </p:txBody>
      </p:sp>
    </p:spTree>
    <p:extLst>
      <p:ext uri="{BB962C8B-B14F-4D97-AF65-F5344CB8AC3E}">
        <p14:creationId xmlns:p14="http://schemas.microsoft.com/office/powerpoint/2010/main" val="172754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Weatherization creates</a:t>
            </a:r>
            <a:r>
              <a:rPr lang="en-US" baseline="0" dirty="0" smtClean="0"/>
              <a:t> make healthy, efficient homes. </a:t>
            </a:r>
            <a:endParaRPr lang="en-US" dirty="0" smtClean="0"/>
          </a:p>
          <a:p>
            <a:endParaRPr lang="en-US" dirty="0" smtClean="0"/>
          </a:p>
          <a:p>
            <a:r>
              <a:rPr lang="en-US" dirty="0" smtClean="0"/>
              <a:t>Seal holes to keep warm air in. </a:t>
            </a:r>
          </a:p>
          <a:p>
            <a:r>
              <a:rPr lang="en-US" dirty="0" smtClean="0"/>
              <a:t>Add</a:t>
            </a:r>
            <a:r>
              <a:rPr lang="en-US" baseline="0" dirty="0" smtClean="0"/>
              <a:t> insulation.</a:t>
            </a:r>
          </a:p>
          <a:p>
            <a:r>
              <a:rPr lang="en-US" baseline="0" dirty="0" smtClean="0"/>
              <a:t>Upgrades mechanical systems.</a:t>
            </a:r>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2</a:t>
            </a:fld>
            <a:endParaRPr lang="en-US"/>
          </a:p>
        </p:txBody>
      </p:sp>
    </p:spTree>
    <p:extLst>
      <p:ext uri="{BB962C8B-B14F-4D97-AF65-F5344CB8AC3E}">
        <p14:creationId xmlns:p14="http://schemas.microsoft.com/office/powerpoint/2010/main" val="223912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Right now our job is helping people save money on their power bill, keeping them warm and preserving their housing. </a:t>
            </a:r>
          </a:p>
          <a:p>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3</a:t>
            </a:fld>
            <a:endParaRPr lang="en-US"/>
          </a:p>
        </p:txBody>
      </p:sp>
    </p:spTree>
    <p:extLst>
      <p:ext uri="{BB962C8B-B14F-4D97-AF65-F5344CB8AC3E}">
        <p14:creationId xmlns:p14="http://schemas.microsoft.com/office/powerpoint/2010/main" val="415217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program</a:t>
            </a:r>
            <a:r>
              <a:rPr lang="en-US" baseline="0" dirty="0" smtClean="0"/>
              <a:t> historically addressed energy-related repairs and energy-related health &amp; safety issues. </a:t>
            </a:r>
          </a:p>
          <a:p>
            <a:r>
              <a:rPr lang="en-US" baseline="0" dirty="0" smtClean="0"/>
              <a:t>“Energy-related” are the operative words. </a:t>
            </a:r>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4</a:t>
            </a:fld>
            <a:endParaRPr lang="en-US"/>
          </a:p>
        </p:txBody>
      </p:sp>
    </p:spTree>
    <p:extLst>
      <p:ext uri="{BB962C8B-B14F-4D97-AF65-F5344CB8AC3E}">
        <p14:creationId xmlns:p14="http://schemas.microsoft.com/office/powerpoint/2010/main" val="216581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deliver our services, we partner with 25 different Community Action Agencies and Local Governments</a:t>
            </a:r>
            <a:r>
              <a:rPr lang="en-US" baseline="0" dirty="0" smtClean="0"/>
              <a:t> and 3 tribes.</a:t>
            </a:r>
            <a:endParaRPr lang="en-US" dirty="0" smtClean="0"/>
          </a:p>
          <a:p>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5</a:t>
            </a:fld>
            <a:endParaRPr lang="en-US"/>
          </a:p>
        </p:txBody>
      </p:sp>
    </p:spTree>
    <p:extLst>
      <p:ext uri="{BB962C8B-B14F-4D97-AF65-F5344CB8AC3E}">
        <p14:creationId xmlns:p14="http://schemas.microsoft.com/office/powerpoint/2010/main" val="131496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Washington, we</a:t>
            </a:r>
            <a:r>
              <a:rPr lang="en-US" baseline="0" dirty="0" smtClean="0"/>
              <a:t> blend many different funding sources into our program. Federal sources include Bonneville Power Administration, LIHEAP funding through Health &amp; Human Services and the Department of Energy. </a:t>
            </a:r>
          </a:p>
          <a:p>
            <a:endParaRPr lang="en-US" baseline="0" dirty="0" smtClean="0"/>
          </a:p>
          <a:p>
            <a:r>
              <a:rPr lang="en-US" baseline="0" dirty="0" smtClean="0"/>
              <a:t>We receive state capital funding called Energy Matchmaker. </a:t>
            </a:r>
          </a:p>
          <a:p>
            <a:endParaRPr lang="en-US" baseline="0" dirty="0" smtClean="0"/>
          </a:p>
          <a:p>
            <a:r>
              <a:rPr lang="en-US" baseline="0" dirty="0" smtClean="0"/>
              <a:t>Commerce partners with some utilities and others partner directly with Local Agencies. </a:t>
            </a:r>
            <a:endParaRPr lang="en-US" dirty="0" smtClean="0"/>
          </a:p>
          <a:p>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6</a:t>
            </a:fld>
            <a:endParaRPr lang="en-US"/>
          </a:p>
        </p:txBody>
      </p:sp>
    </p:spTree>
    <p:extLst>
      <p:ext uri="{BB962C8B-B14F-4D97-AF65-F5344CB8AC3E}">
        <p14:creationId xmlns:p14="http://schemas.microsoft.com/office/powerpoint/2010/main" val="267591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7</a:t>
            </a:fld>
            <a:endParaRPr lang="en-US"/>
          </a:p>
        </p:txBody>
      </p:sp>
    </p:spTree>
    <p:extLst>
      <p:ext uri="{BB962C8B-B14F-4D97-AF65-F5344CB8AC3E}">
        <p14:creationId xmlns:p14="http://schemas.microsoft.com/office/powerpoint/2010/main" val="1315424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rolling out the program we discussed</a:t>
            </a:r>
            <a:r>
              <a:rPr lang="en-US" baseline="0" dirty="0" smtClean="0"/>
              <a:t> several approaches with our partners to determine how to quickly and effectively build the statewide program. </a:t>
            </a:r>
          </a:p>
          <a:p>
            <a:endParaRPr lang="en-US" baseline="0" dirty="0" smtClean="0"/>
          </a:p>
          <a:p>
            <a:r>
              <a:rPr lang="en-US" baseline="0" dirty="0" smtClean="0"/>
              <a:t>We ended up with two pathways forward. </a:t>
            </a:r>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8</a:t>
            </a:fld>
            <a:endParaRPr lang="en-US"/>
          </a:p>
        </p:txBody>
      </p:sp>
    </p:spTree>
    <p:extLst>
      <p:ext uri="{BB962C8B-B14F-4D97-AF65-F5344CB8AC3E}">
        <p14:creationId xmlns:p14="http://schemas.microsoft.com/office/powerpoint/2010/main" val="267591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dirty="0" smtClean="0">
                <a:latin typeface="Arial" pitchFamily="34" charset="0"/>
              </a:rPr>
              <a:t>The Wx + H Basic program is available</a:t>
            </a:r>
            <a:r>
              <a:rPr lang="en-US" altLang="en-US" baseline="0" dirty="0" smtClean="0">
                <a:latin typeface="Arial" pitchFamily="34" charset="0"/>
              </a:rPr>
              <a:t> statewide and allows agencies to install a more limited set of measures and provide education.  </a:t>
            </a:r>
          </a:p>
          <a:p>
            <a:pPr>
              <a:lnSpc>
                <a:spcPct val="80000"/>
              </a:lnSpc>
            </a:pPr>
            <a:endParaRPr lang="en-US" altLang="en-US" baseline="0" dirty="0" smtClean="0">
              <a:latin typeface="Arial" pitchFamily="34" charset="0"/>
            </a:endParaRPr>
          </a:p>
          <a:p>
            <a:pPr lvl="0">
              <a:lnSpc>
                <a:spcPct val="80000"/>
              </a:lnSpc>
            </a:pPr>
            <a:r>
              <a:rPr lang="en-US" altLang="en-US" sz="2000" dirty="0" smtClean="0">
                <a:latin typeface="Arial" pitchFamily="34" charset="0"/>
              </a:rPr>
              <a:t>Pictured: </a:t>
            </a:r>
          </a:p>
          <a:p>
            <a:pPr lvl="0">
              <a:lnSpc>
                <a:spcPct val="80000"/>
              </a:lnSpc>
            </a:pPr>
            <a:endParaRPr lang="en-US" altLang="en-US" sz="2000" dirty="0" smtClean="0">
              <a:latin typeface="Arial" pitchFamily="34" charset="0"/>
            </a:endParaRPr>
          </a:p>
          <a:p>
            <a:pPr marL="457200" lvl="0" indent="-457200">
              <a:lnSpc>
                <a:spcPct val="80000"/>
              </a:lnSpc>
              <a:buFont typeface="+mj-lt"/>
              <a:buAutoNum type="arabicPeriod"/>
            </a:pPr>
            <a:r>
              <a:rPr lang="en-US" altLang="en-US" sz="2000" dirty="0" err="1" smtClean="0">
                <a:latin typeface="Arial" pitchFamily="34" charset="0"/>
              </a:rPr>
              <a:t>Hepa</a:t>
            </a:r>
            <a:r>
              <a:rPr lang="en-US" altLang="en-US" sz="2000" dirty="0" smtClean="0">
                <a:latin typeface="Arial" pitchFamily="34" charset="0"/>
              </a:rPr>
              <a:t> vacuum</a:t>
            </a:r>
          </a:p>
          <a:p>
            <a:pPr marL="457200" marR="0" lvl="0" indent="-457200" algn="l" defTabSz="457200" rtl="0" eaLnBrk="1" fontAlgn="auto" latinLnBrk="0" hangingPunct="1">
              <a:lnSpc>
                <a:spcPct val="80000"/>
              </a:lnSpc>
              <a:spcBef>
                <a:spcPts val="0"/>
              </a:spcBef>
              <a:spcAft>
                <a:spcPts val="0"/>
              </a:spcAft>
              <a:buClrTx/>
              <a:buSzTx/>
              <a:buFont typeface="+mj-lt"/>
              <a:buAutoNum type="arabicPeriod"/>
              <a:tabLst/>
              <a:defRPr/>
            </a:pPr>
            <a:r>
              <a:rPr lang="en-US" altLang="en-US" sz="2000" dirty="0" smtClean="0">
                <a:latin typeface="Arial" pitchFamily="34" charset="0"/>
              </a:rPr>
              <a:t>Rodent exclusion as part of air sealing/Duct system cleaning</a:t>
            </a:r>
          </a:p>
          <a:p>
            <a:pPr marL="457200" marR="0" lvl="0" indent="-457200" algn="l" defTabSz="457200" rtl="0" eaLnBrk="1" fontAlgn="auto" latinLnBrk="0" hangingPunct="1">
              <a:lnSpc>
                <a:spcPct val="80000"/>
              </a:lnSpc>
              <a:spcBef>
                <a:spcPts val="0"/>
              </a:spcBef>
              <a:spcAft>
                <a:spcPts val="0"/>
              </a:spcAft>
              <a:buClrTx/>
              <a:buSzTx/>
              <a:buFont typeface="+mj-lt"/>
              <a:buAutoNum type="arabicPeriod"/>
              <a:tabLst/>
              <a:defRPr/>
            </a:pPr>
            <a:r>
              <a:rPr lang="en-US" altLang="en-US" sz="2000" dirty="0" smtClean="0">
                <a:latin typeface="Arial" pitchFamily="34" charset="0"/>
              </a:rPr>
              <a:t>Green cleaning kit</a:t>
            </a:r>
          </a:p>
          <a:p>
            <a:pPr marL="457200" lvl="0" indent="-457200">
              <a:lnSpc>
                <a:spcPct val="80000"/>
              </a:lnSpc>
              <a:buFont typeface="+mj-lt"/>
              <a:buAutoNum type="arabicPeriod"/>
            </a:pPr>
            <a:r>
              <a:rPr lang="en-US" altLang="en-US" sz="2000" dirty="0" smtClean="0">
                <a:latin typeface="Arial" pitchFamily="34" charset="0"/>
              </a:rPr>
              <a:t>Walk off mats</a:t>
            </a:r>
          </a:p>
          <a:p>
            <a:pPr marL="228600" indent="-228600">
              <a:lnSpc>
                <a:spcPct val="80000"/>
              </a:lnSpc>
              <a:buFont typeface="+mj-lt"/>
              <a:buAutoNum type="arabicPeriod"/>
            </a:pPr>
            <a:r>
              <a:rPr lang="en-US" altLang="en-US" dirty="0" smtClean="0">
                <a:latin typeface="Arial" pitchFamily="34" charset="0"/>
              </a:rPr>
              <a:t>     Whole house ventilation system / with outside air supply</a:t>
            </a:r>
          </a:p>
          <a:p>
            <a:pPr>
              <a:lnSpc>
                <a:spcPct val="80000"/>
              </a:lnSpc>
            </a:pPr>
            <a:endParaRPr lang="en-US" altLang="en-US" dirty="0" smtClean="0">
              <a:latin typeface="Arial" pitchFamily="34" charset="0"/>
            </a:endParaRPr>
          </a:p>
          <a:p>
            <a:pPr>
              <a:lnSpc>
                <a:spcPct val="80000"/>
              </a:lnSpc>
            </a:pPr>
            <a:r>
              <a:rPr lang="en-US" altLang="en-US" dirty="0" smtClean="0">
                <a:latin typeface="Arial" pitchFamily="34" charset="0"/>
              </a:rPr>
              <a:t>Also:</a:t>
            </a:r>
          </a:p>
          <a:p>
            <a:pPr>
              <a:lnSpc>
                <a:spcPct val="80000"/>
              </a:lnSpc>
            </a:pPr>
            <a:r>
              <a:rPr lang="en-US" altLang="en-US" dirty="0" smtClean="0">
                <a:latin typeface="Arial" pitchFamily="34" charset="0"/>
              </a:rPr>
              <a:t>Spot clean up interior mold</a:t>
            </a:r>
          </a:p>
          <a:p>
            <a:pPr lvl="0">
              <a:lnSpc>
                <a:spcPct val="80000"/>
              </a:lnSpc>
            </a:pPr>
            <a:r>
              <a:rPr lang="en-US" altLang="en-US" sz="2000" dirty="0" smtClean="0">
                <a:latin typeface="Arial" pitchFamily="34" charset="0"/>
              </a:rPr>
              <a:t>Mattress and pillow covers</a:t>
            </a:r>
          </a:p>
          <a:p>
            <a:pPr>
              <a:lnSpc>
                <a:spcPct val="80000"/>
              </a:lnSpc>
            </a:pPr>
            <a:endParaRPr lang="en-US" altLang="en-US" sz="2400" dirty="0" smtClean="0">
              <a:latin typeface="Arial" pitchFamily="34" charset="0"/>
            </a:endParaRPr>
          </a:p>
          <a:p>
            <a:pPr>
              <a:lnSpc>
                <a:spcPct val="80000"/>
              </a:lnSpc>
            </a:pPr>
            <a:r>
              <a:rPr lang="en-US" altLang="en-US" sz="2400" dirty="0" smtClean="0">
                <a:latin typeface="Arial" pitchFamily="34" charset="0"/>
              </a:rPr>
              <a:t>Education</a:t>
            </a:r>
          </a:p>
          <a:p>
            <a:pPr lvl="1">
              <a:lnSpc>
                <a:spcPct val="80000"/>
              </a:lnSpc>
            </a:pPr>
            <a:r>
              <a:rPr lang="en-US" altLang="en-US" sz="2000" dirty="0" smtClean="0">
                <a:latin typeface="Arial" pitchFamily="34" charset="0"/>
              </a:rPr>
              <a:t>Understanding their indoor environment</a:t>
            </a:r>
          </a:p>
          <a:p>
            <a:pPr lvl="1">
              <a:lnSpc>
                <a:spcPct val="80000"/>
              </a:lnSpc>
            </a:pPr>
            <a:r>
              <a:rPr lang="en-US" altLang="en-US" sz="2000" dirty="0" smtClean="0">
                <a:latin typeface="Arial" pitchFamily="34" charset="0"/>
              </a:rPr>
              <a:t>Shoes off policy</a:t>
            </a:r>
          </a:p>
          <a:p>
            <a:pPr lvl="1">
              <a:lnSpc>
                <a:spcPct val="80000"/>
              </a:lnSpc>
            </a:pPr>
            <a:r>
              <a:rPr lang="en-US" altLang="en-US" sz="2000" dirty="0" smtClean="0">
                <a:latin typeface="Arial" pitchFamily="34" charset="0"/>
              </a:rPr>
              <a:t>Humidity control</a:t>
            </a:r>
          </a:p>
          <a:p>
            <a:pPr lvl="1">
              <a:lnSpc>
                <a:spcPct val="80000"/>
              </a:lnSpc>
            </a:pPr>
            <a:r>
              <a:rPr lang="en-US" altLang="en-US" sz="2000" dirty="0" smtClean="0">
                <a:latin typeface="Arial" pitchFamily="34" charset="0"/>
              </a:rPr>
              <a:t>Cleaning and dusting</a:t>
            </a:r>
          </a:p>
          <a:p>
            <a:pPr lvl="1">
              <a:lnSpc>
                <a:spcPct val="80000"/>
              </a:lnSpc>
            </a:pPr>
            <a:r>
              <a:rPr lang="en-US" altLang="en-US" sz="2000" dirty="0" smtClean="0">
                <a:latin typeface="Arial" pitchFamily="34" charset="0"/>
              </a:rPr>
              <a:t>Cleaning product choices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E198CDC-6F28-6246-9E90-93243A9A8B8D}" type="slidenum">
              <a:rPr lang="en-US" smtClean="0"/>
              <a:t>9</a:t>
            </a:fld>
            <a:endParaRPr lang="en-US"/>
          </a:p>
        </p:txBody>
      </p:sp>
    </p:spTree>
    <p:extLst>
      <p:ext uri="{BB962C8B-B14F-4D97-AF65-F5344CB8AC3E}">
        <p14:creationId xmlns:p14="http://schemas.microsoft.com/office/powerpoint/2010/main" val="129067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330035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692177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26644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71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08408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37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352575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DFD4B1-F0AF-B64F-B802-8A5DEA805A5E}" type="datetimeFigureOut">
              <a:rPr lang="en-US" smtClean="0"/>
              <a:t>12/14/2015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3211783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DFD4B1-F0AF-B64F-B802-8A5DEA805A5E}" type="datetimeFigureOut">
              <a:rPr lang="en-US" smtClean="0"/>
              <a:t>12/14/2015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261416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DFD4B1-F0AF-B64F-B802-8A5DEA805A5E}" type="datetimeFigureOut">
              <a:rPr lang="en-US" smtClean="0"/>
              <a:t>12/14/2015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48421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CA4A425-BB0E-E94A-BC2C-538F8CA25A0F}" type="slidenum">
              <a:rPr lang="en-US" smtClean="0"/>
              <a:t>‹#›</a:t>
            </a:fld>
            <a:endParaRPr lang="en-US"/>
          </a:p>
        </p:txBody>
      </p:sp>
    </p:spTree>
    <p:extLst>
      <p:ext uri="{BB962C8B-B14F-4D97-AF65-F5344CB8AC3E}">
        <p14:creationId xmlns:p14="http://schemas.microsoft.com/office/powerpoint/2010/main" val="122843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3683162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61665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303084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9487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FD4B1-F0AF-B64F-B802-8A5DEA805A5E}"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96570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144769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FD4B1-F0AF-B64F-B802-8A5DEA805A5E}" type="datetimeFigureOut">
              <a:rPr lang="en-US" smtClean="0"/>
              <a:t>12/14/2015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29896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FD4B1-F0AF-B64F-B802-8A5DEA805A5E}" type="datetimeFigureOut">
              <a:rPr lang="en-US" smtClean="0"/>
              <a:t>12/14/2015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85725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FD4B1-F0AF-B64F-B802-8A5DEA805A5E}" type="datetimeFigureOut">
              <a:rPr lang="en-US" smtClean="0"/>
              <a:t>12/14/2015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03796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053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FD4B1-F0AF-B64F-B802-8A5DEA805A5E}"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4A425-BB0E-E94A-BC2C-538F8CA25A0F}" type="slidenum">
              <a:rPr lang="en-US" smtClean="0"/>
              <a:t>‹#›</a:t>
            </a:fld>
            <a:endParaRPr lang="en-US"/>
          </a:p>
        </p:txBody>
      </p:sp>
    </p:spTree>
    <p:extLst>
      <p:ext uri="{BB962C8B-B14F-4D97-AF65-F5344CB8AC3E}">
        <p14:creationId xmlns:p14="http://schemas.microsoft.com/office/powerpoint/2010/main" val="27112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FD4B1-F0AF-B64F-B802-8A5DEA805A5E}" type="datetimeFigureOut">
              <a:rPr lang="en-US" smtClean="0"/>
              <a:t>12/14/2015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4A425-BB0E-E94A-BC2C-538F8CA25A0F}" type="slidenum">
              <a:rPr lang="en-US" smtClean="0"/>
              <a:t>‹#›</a:t>
            </a:fld>
            <a:endParaRPr lang="en-US"/>
          </a:p>
        </p:txBody>
      </p:sp>
    </p:spTree>
    <p:extLst>
      <p:ext uri="{BB962C8B-B14F-4D97-AF65-F5344CB8AC3E}">
        <p14:creationId xmlns:p14="http://schemas.microsoft.com/office/powerpoint/2010/main" val="2605452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1DFD4B1-F0AF-B64F-B802-8A5DEA805A5E}" type="datetimeFigureOut">
              <a:rPr lang="en-US" smtClean="0"/>
              <a:t>12/14/2015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CA4A425-BB0E-E94A-BC2C-538F8CA25A0F}"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265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wxplushealth.org/"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google.com/url?sa=i&amp;rct=j&amp;q=&amp;esrc=s&amp;source=images&amp;cd=&amp;cad=rja&amp;uact=8&amp;ved=0CAcQjRxqFQoTCJqdw-6DmMkCFQHCYwodQK8Kqw&amp;url=https://en.wikipedia.org/wiki/Hidden_Markov_model&amp;psig=AFQjCNHzLrqhQLvlBUPgjucgoCTf7AO38A&amp;ust=1447869361286576"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CAcQjRxqFQoTCPOn6paEmMkCFUzgYwodwDAIoQ&amp;url=https://commons.wikimedia.org/wiki/File:DARPA_Big_Data.jpg&amp;psig=AFQjCNHRGCHYBpb7xZD_ZWPCkpg9gT_K2Q&amp;ust=1447869445918284"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google.com/url?sa=i&amp;rct=j&amp;q=&amp;esrc=s&amp;source=images&amp;cd=&amp;ved=0CAcQjRxqFQoTCJm_jfv1l8kCFQvKYwodLOEHXw&amp;url=https://www.flickr.com/photos/68751915@N05/6736154311&amp;psig=AFQjCNFmAKxEVSc_5yHxQO95PEpvGps2Pg&amp;ust=1447865628982337" TargetMode="External"/><Relationship Id="rId5" Type="http://schemas.openxmlformats.org/officeDocument/2006/relationships/image" Target="../media/image5.jpeg"/><Relationship Id="rId4" Type="http://schemas.openxmlformats.org/officeDocument/2006/relationships/hyperlink" Target="https://pixabay.com/en/photos/ha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www.google.com/url?sa=i&amp;rct=j&amp;q=&amp;esrc=s&amp;source=images&amp;cd=&amp;cad=rja&amp;uact=8&amp;ved=0CAcQjRxqFQoTCPTF1732l8kCFUntYwodNQwGdg&amp;url=https://en.wikipedia.org/wiki/Venn_diagram&amp;psig=AFQjCNE8FPUNB1cNMdx0xOlE6dFzYf8blQ&amp;ust=144786577507139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hyperlink" Target="http://www.google.com/url?sa=i&amp;rct=j&amp;q=&amp;esrc=s&amp;source=images&amp;cd=&amp;cad=rja&amp;uact=8&amp;ved=0ahUKEwiRrKGdv9LJAhUGHD4KHRDfAPUQjRwIBw&amp;url=http://www.innovari.com/&amp;bvm=bv.109395566,d.dGo&amp;psig=AFQjCNFtGgS6E7uDf2gFMt8jJEryCxLp8Q&amp;ust=1449878144256634" TargetMode="External"/><Relationship Id="rId4" Type="http://schemas.openxmlformats.org/officeDocument/2006/relationships/image" Target="../media/image2.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hyperlink" Target="https://www.google.com/url?sa=i&amp;rct=j&amp;q=&amp;esrc=s&amp;source=images&amp;cd=&amp;cad=rja&amp;uact=8&amp;ved=0CAcQjRxqFQoTCKvkg9ODmMkCFQjOYwod-RkOSw&amp;url=https://pixabay.com/en/hands-offer-response-consulting-460872/&amp;psig=AFQjCNHj2GVQ9NNf7wSXCVtHICkDE8-waw&amp;ust=1447869310799023"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hyperlink" Target="http://www.wxplushealth.org/" TargetMode="External"/><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3" y="1829926"/>
            <a:ext cx="3136392" cy="3656715"/>
          </a:xfrm>
          <a:prstGeom prst="rect">
            <a:avLst/>
          </a:prstGeom>
        </p:spPr>
      </p:pic>
      <p:sp>
        <p:nvSpPr>
          <p:cNvPr id="14" name="Rectangle 13"/>
          <p:cNvSpPr/>
          <p:nvPr/>
        </p:nvSpPr>
        <p:spPr>
          <a:xfrm>
            <a:off x="3264367" y="5553921"/>
            <a:ext cx="5817463" cy="1219416"/>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080B2"/>
              </a:solidFill>
            </a:endParaRPr>
          </a:p>
        </p:txBody>
      </p:sp>
      <p:sp>
        <p:nvSpPr>
          <p:cNvPr id="3" name="Subtitle 2"/>
          <p:cNvSpPr>
            <a:spLocks noGrp="1"/>
          </p:cNvSpPr>
          <p:nvPr>
            <p:ph type="subTitle" idx="1"/>
          </p:nvPr>
        </p:nvSpPr>
        <p:spPr>
          <a:xfrm>
            <a:off x="3264367" y="3191462"/>
            <a:ext cx="5354712" cy="1752600"/>
          </a:xfrm>
        </p:spPr>
        <p:txBody>
          <a:bodyPr>
            <a:normAutofit fontScale="77500" lnSpcReduction="20000"/>
          </a:bodyPr>
          <a:lstStyle/>
          <a:p>
            <a:pPr algn="r"/>
            <a:r>
              <a:rPr lang="en-US" sz="4400" dirty="0" smtClean="0"/>
              <a:t>Washington State</a:t>
            </a:r>
          </a:p>
          <a:p>
            <a:pPr algn="r"/>
            <a:r>
              <a:rPr lang="en-US" sz="4400" dirty="0" smtClean="0"/>
              <a:t>Weatherization Plus Health</a:t>
            </a:r>
          </a:p>
          <a:p>
            <a:pPr algn="r"/>
            <a:r>
              <a:rPr lang="en-US" sz="1800" b="1" i="1" dirty="0" smtClean="0">
                <a:solidFill>
                  <a:srgbClr val="5080B2"/>
                </a:solidFill>
              </a:rPr>
              <a:t>Michael Furze, Assistant Director</a:t>
            </a:r>
          </a:p>
          <a:p>
            <a:pPr algn="r"/>
            <a:r>
              <a:rPr lang="en-US" sz="1800" b="1" i="1" dirty="0" smtClean="0">
                <a:solidFill>
                  <a:srgbClr val="5080B2"/>
                </a:solidFill>
              </a:rPr>
              <a:t>Energy Division</a:t>
            </a:r>
          </a:p>
          <a:p>
            <a:pPr algn="r"/>
            <a:r>
              <a:rPr lang="en-US" sz="1800" b="1" i="1" dirty="0" smtClean="0">
                <a:solidFill>
                  <a:srgbClr val="5080B2"/>
                </a:solidFill>
              </a:rPr>
              <a:t>Washington Department of Commerce</a:t>
            </a:r>
          </a:p>
          <a:p>
            <a:pPr algn="r"/>
            <a:endParaRPr lang="en-US" sz="1800" b="1" i="1" dirty="0" smtClean="0">
              <a:solidFill>
                <a:srgbClr val="5080B2"/>
              </a:solidFill>
            </a:endParaRPr>
          </a:p>
        </p:txBody>
      </p:sp>
      <p:pic>
        <p:nvPicPr>
          <p:cNvPr id="4" name="Picture 3" descr="DOCLogo_rg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024" y="484482"/>
            <a:ext cx="4250055" cy="906780"/>
          </a:xfrm>
          <a:prstGeom prst="rect">
            <a:avLst/>
          </a:prstGeom>
          <a:noFill/>
          <a:ln>
            <a:noFill/>
          </a:ln>
        </p:spPr>
      </p:pic>
      <p:sp>
        <p:nvSpPr>
          <p:cNvPr id="5" name="Rectangle 4"/>
          <p:cNvSpPr/>
          <p:nvPr/>
        </p:nvSpPr>
        <p:spPr>
          <a:xfrm>
            <a:off x="84664" y="1525834"/>
            <a:ext cx="8997694" cy="238054"/>
          </a:xfrm>
          <a:prstGeom prst="rect">
            <a:avLst/>
          </a:prstGeom>
          <a:solidFill>
            <a:srgbClr val="C8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080B2"/>
              </a:solidFill>
            </a:endParaRPr>
          </a:p>
        </p:txBody>
      </p:sp>
      <p:sp>
        <p:nvSpPr>
          <p:cNvPr id="10" name="TextBox 9"/>
          <p:cNvSpPr txBox="1"/>
          <p:nvPr/>
        </p:nvSpPr>
        <p:spPr>
          <a:xfrm>
            <a:off x="6060265" y="5851407"/>
            <a:ext cx="2558814" cy="646331"/>
          </a:xfrm>
          <a:prstGeom prst="rect">
            <a:avLst/>
          </a:prstGeom>
          <a:noFill/>
        </p:spPr>
        <p:txBody>
          <a:bodyPr wrap="square" rtlCol="0">
            <a:spAutoFit/>
          </a:bodyPr>
          <a:lstStyle/>
          <a:p>
            <a:pPr algn="r"/>
            <a:r>
              <a:rPr lang="en-US" dirty="0" smtClean="0">
                <a:solidFill>
                  <a:schemeClr val="bg1"/>
                </a:solidFill>
              </a:rPr>
              <a:t>12/15/2015</a:t>
            </a:r>
          </a:p>
          <a:p>
            <a:pPr algn="r"/>
            <a:endParaRPr lang="en-US" dirty="0"/>
          </a:p>
        </p:txBody>
      </p:sp>
      <p:sp>
        <p:nvSpPr>
          <p:cNvPr id="12" name="Rectangle 11"/>
          <p:cNvSpPr/>
          <p:nvPr/>
        </p:nvSpPr>
        <p:spPr>
          <a:xfrm>
            <a:off x="62122" y="75256"/>
            <a:ext cx="3136392" cy="1371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080B2"/>
              </a:solidFill>
            </a:endParaRPr>
          </a:p>
        </p:txBody>
      </p:sp>
      <p:sp>
        <p:nvSpPr>
          <p:cNvPr id="13" name="Rectangle 12"/>
          <p:cNvSpPr/>
          <p:nvPr/>
        </p:nvSpPr>
        <p:spPr>
          <a:xfrm>
            <a:off x="65849" y="5553921"/>
            <a:ext cx="1533407" cy="1219416"/>
          </a:xfrm>
          <a:prstGeom prst="rect">
            <a:avLst/>
          </a:prstGeom>
          <a:solidFill>
            <a:srgbClr val="88A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080B2"/>
              </a:solidFill>
            </a:endParaRPr>
          </a:p>
        </p:txBody>
      </p:sp>
      <p:sp>
        <p:nvSpPr>
          <p:cNvPr id="15" name="Rectangle 14"/>
          <p:cNvSpPr/>
          <p:nvPr/>
        </p:nvSpPr>
        <p:spPr>
          <a:xfrm>
            <a:off x="1665107" y="5553921"/>
            <a:ext cx="1533407" cy="1219416"/>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080B2"/>
              </a:solidFill>
            </a:endParaRPr>
          </a:p>
        </p:txBody>
      </p:sp>
    </p:spTree>
    <p:extLst>
      <p:ext uri="{BB962C8B-B14F-4D97-AF65-F5344CB8AC3E}">
        <p14:creationId xmlns:p14="http://schemas.microsoft.com/office/powerpoint/2010/main" val="2228845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a:solidFill>
                  <a:schemeClr val="tx1"/>
                </a:solidFill>
              </a:rPr>
              <a:t>Weatherization Plus Health  </a:t>
            </a:r>
            <a:r>
              <a:rPr lang="en-US" b="1" dirty="0" smtClean="0">
                <a:solidFill>
                  <a:schemeClr val="tx1"/>
                </a:solidFill>
              </a:rPr>
              <a:t>“Enhanced”</a:t>
            </a:r>
            <a:endParaRPr lang="en-US" b="1" dirty="0">
              <a:solidFill>
                <a:schemeClr val="tx1"/>
              </a:solidFill>
            </a:endParaRPr>
          </a:p>
          <a:p>
            <a:pPr algn="l"/>
            <a:endParaRPr lang="en-US" sz="1800" i="1" dirty="0">
              <a:solidFill>
                <a:srgbClr val="5080B2"/>
              </a:solidFill>
            </a:endParaRPr>
          </a:p>
        </p:txBody>
      </p:sp>
      <p:pic>
        <p:nvPicPr>
          <p:cNvPr id="9" name="Picture 8" descr="DOCLogo_rgb"/>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sp>
        <p:nvSpPr>
          <p:cNvPr id="10" name="Plus 9"/>
          <p:cNvSpPr/>
          <p:nvPr/>
        </p:nvSpPr>
        <p:spPr>
          <a:xfrm>
            <a:off x="2066099" y="3223053"/>
            <a:ext cx="1400652" cy="1400652"/>
          </a:xfrm>
          <a:prstGeom prst="mathPlu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p:cNvSpPr/>
          <p:nvPr/>
        </p:nvSpPr>
        <p:spPr>
          <a:xfrm>
            <a:off x="3683552" y="1940987"/>
            <a:ext cx="4572000" cy="4455835"/>
          </a:xfrm>
          <a:prstGeom prst="rect">
            <a:avLst/>
          </a:prstGeom>
        </p:spPr>
        <p:txBody>
          <a:bodyPr>
            <a:spAutoFit/>
          </a:bodyPr>
          <a:lstStyle/>
          <a:p>
            <a:pPr marL="285750" indent="-285750">
              <a:lnSpc>
                <a:spcPct val="150000"/>
              </a:lnSpc>
              <a:buFont typeface="Arial" panose="020B0604020202020204" pitchFamily="34" charset="0"/>
              <a:buChar char="•"/>
            </a:pPr>
            <a:r>
              <a:rPr lang="en-US" altLang="en-US" sz="2400" dirty="0" smtClean="0">
                <a:latin typeface="Arial" pitchFamily="34" charset="0"/>
              </a:rPr>
              <a:t>Community Partnerships </a:t>
            </a:r>
          </a:p>
          <a:p>
            <a:pPr marL="285750" indent="-285750">
              <a:lnSpc>
                <a:spcPct val="150000"/>
              </a:lnSpc>
              <a:buFont typeface="Arial" panose="020B0604020202020204" pitchFamily="34" charset="0"/>
              <a:buChar char="•"/>
            </a:pPr>
            <a:r>
              <a:rPr lang="en-US" altLang="en-US" sz="2400" dirty="0" smtClean="0">
                <a:latin typeface="Arial" pitchFamily="34" charset="0"/>
              </a:rPr>
              <a:t>Carpets</a:t>
            </a:r>
            <a:endParaRPr lang="en-US" altLang="en-US" sz="2400" dirty="0">
              <a:latin typeface="Arial" pitchFamily="34" charset="0"/>
            </a:endParaRPr>
          </a:p>
          <a:p>
            <a:pPr marL="285750" indent="-285750">
              <a:lnSpc>
                <a:spcPct val="150000"/>
              </a:lnSpc>
              <a:buFont typeface="Arial" panose="020B0604020202020204" pitchFamily="34" charset="0"/>
              <a:buChar char="•"/>
            </a:pPr>
            <a:r>
              <a:rPr lang="en-US" altLang="en-US" sz="2400" dirty="0">
                <a:latin typeface="Arial" pitchFamily="34" charset="0"/>
              </a:rPr>
              <a:t>Roofs</a:t>
            </a:r>
          </a:p>
          <a:p>
            <a:pPr marL="285750" indent="-285750">
              <a:lnSpc>
                <a:spcPct val="150000"/>
              </a:lnSpc>
              <a:buFont typeface="Arial" panose="020B0604020202020204" pitchFamily="34" charset="0"/>
              <a:buChar char="•"/>
            </a:pPr>
            <a:r>
              <a:rPr lang="en-US" altLang="en-US" sz="2400" dirty="0">
                <a:latin typeface="Arial" pitchFamily="34" charset="0"/>
              </a:rPr>
              <a:t>Gutter</a:t>
            </a:r>
          </a:p>
          <a:p>
            <a:pPr marL="285750" indent="-285750">
              <a:lnSpc>
                <a:spcPct val="150000"/>
              </a:lnSpc>
              <a:buFont typeface="Arial" panose="020B0604020202020204" pitchFamily="34" charset="0"/>
              <a:buChar char="•"/>
            </a:pPr>
            <a:r>
              <a:rPr lang="en-US" altLang="en-US" sz="2400" dirty="0">
                <a:latin typeface="Arial" pitchFamily="34" charset="0"/>
              </a:rPr>
              <a:t>Major interior mold abatement</a:t>
            </a:r>
          </a:p>
          <a:p>
            <a:pPr marL="285750" indent="-285750">
              <a:lnSpc>
                <a:spcPct val="150000"/>
              </a:lnSpc>
              <a:buFont typeface="Arial" panose="020B0604020202020204" pitchFamily="34" charset="0"/>
              <a:buChar char="•"/>
            </a:pPr>
            <a:r>
              <a:rPr lang="en-US" altLang="en-US" sz="2400" dirty="0">
                <a:latin typeface="Arial" pitchFamily="34" charset="0"/>
              </a:rPr>
              <a:t>Multiple education visits</a:t>
            </a:r>
          </a:p>
          <a:p>
            <a:pPr marL="285750" indent="-285750">
              <a:lnSpc>
                <a:spcPct val="150000"/>
              </a:lnSpc>
              <a:buFont typeface="Arial" panose="020B0604020202020204" pitchFamily="34" charset="0"/>
              <a:buChar char="•"/>
            </a:pPr>
            <a:r>
              <a:rPr lang="en-US" altLang="en-US" sz="2400" dirty="0">
                <a:latin typeface="Arial" pitchFamily="34" charset="0"/>
              </a:rPr>
              <a:t>Ongoing assessment</a:t>
            </a:r>
          </a:p>
          <a:p>
            <a:pPr marL="285750" indent="-285750">
              <a:lnSpc>
                <a:spcPct val="150000"/>
              </a:lnSpc>
              <a:buFont typeface="Arial" panose="020B0604020202020204" pitchFamily="34" charset="0"/>
              <a:buChar char="•"/>
            </a:pPr>
            <a:r>
              <a:rPr lang="en-US" altLang="en-US" sz="2400" dirty="0">
                <a:latin typeface="Arial" pitchFamily="34" charset="0"/>
              </a:rPr>
              <a:t>“Innovation”</a:t>
            </a:r>
          </a:p>
        </p:txBody>
      </p:sp>
      <p:pic>
        <p:nvPicPr>
          <p:cNvPr id="13" name="Picture 2" descr="http://www.wxplushealth.org/sites/all/themes/weather/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 y="3485228"/>
            <a:ext cx="2000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4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smtClean="0">
                <a:solidFill>
                  <a:schemeClr val="tx1"/>
                </a:solidFill>
              </a:rPr>
              <a:t>Request For Applications: Wx + H Enhanced</a:t>
            </a:r>
            <a:endParaRPr lang="en-US" b="1" dirty="0">
              <a:solidFill>
                <a:schemeClr val="tx1"/>
              </a:solidFill>
            </a:endParaRPr>
          </a:p>
          <a:p>
            <a:pPr algn="l"/>
            <a:endParaRPr lang="en-US" sz="1800" i="1" dirty="0">
              <a:solidFill>
                <a:srgbClr val="5080B2"/>
              </a:solidFill>
            </a:endParaRPr>
          </a:p>
        </p:txBody>
      </p:sp>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10" name="Picture 2" descr="https://upload.wikimedia.org/wikipedia/commons/thumb/8/8a/HiddenMarkovModel.svg/2000px-HiddenMarkovModel.svg.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616" y="1905000"/>
            <a:ext cx="5419725"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4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upload.wikimedia.org/wikipedia/commons/f/f0/DARPA_Big_Data.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961"/>
          <a:stretch/>
        </p:blipFill>
        <p:spPr bwMode="auto">
          <a:xfrm>
            <a:off x="65849" y="1832583"/>
            <a:ext cx="9022836" cy="436703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61325" y="943093"/>
            <a:ext cx="8333024" cy="1023057"/>
          </a:xfrm>
        </p:spPr>
        <p:txBody>
          <a:bodyPr>
            <a:normAutofit/>
          </a:bodyPr>
          <a:lstStyle/>
          <a:p>
            <a:pPr algn="l"/>
            <a:r>
              <a:rPr lang="en-US" b="1" dirty="0">
                <a:solidFill>
                  <a:schemeClr val="tx1"/>
                </a:solidFill>
              </a:rPr>
              <a:t>Building Metrics to </a:t>
            </a:r>
            <a:r>
              <a:rPr lang="en-US" b="1" dirty="0" smtClean="0">
                <a:solidFill>
                  <a:schemeClr val="tx1"/>
                </a:solidFill>
              </a:rPr>
              <a:t>Evaluate </a:t>
            </a:r>
            <a:r>
              <a:rPr lang="en-US" b="1" dirty="0">
                <a:solidFill>
                  <a:schemeClr val="tx1"/>
                </a:solidFill>
              </a:rPr>
              <a:t>the Program </a:t>
            </a:r>
          </a:p>
          <a:p>
            <a:pPr algn="l"/>
            <a:endParaRPr lang="en-US" sz="1800" i="1" dirty="0">
              <a:solidFill>
                <a:srgbClr val="5080B2"/>
              </a:solidFill>
            </a:endParaRPr>
          </a:p>
        </p:txBody>
      </p:sp>
      <p:pic>
        <p:nvPicPr>
          <p:cNvPr id="9" name="Picture 8" descr="DOC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spTree>
    <p:extLst>
      <p:ext uri="{BB962C8B-B14F-4D97-AF65-F5344CB8AC3E}">
        <p14:creationId xmlns:p14="http://schemas.microsoft.com/office/powerpoint/2010/main" val="1113408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b="1" dirty="0"/>
              <a:t/>
            </a:r>
            <a:br>
              <a:rPr lang="en-US" b="1" dirty="0"/>
            </a:br>
            <a:endParaRPr lang="en-US" dirty="0"/>
          </a:p>
        </p:txBody>
      </p:sp>
      <p:sp>
        <p:nvSpPr>
          <p:cNvPr id="3" name="Content Placeholder 2"/>
          <p:cNvSpPr>
            <a:spLocks noGrp="1"/>
          </p:cNvSpPr>
          <p:nvPr>
            <p:ph idx="1"/>
          </p:nvPr>
        </p:nvSpPr>
        <p:spPr/>
        <p:txBody>
          <a:bodyPr/>
          <a:lstStyle/>
          <a:p>
            <a:endParaRPr lang="en-US" dirty="0" smtClean="0"/>
          </a:p>
          <a:p>
            <a:pPr marL="0" indent="0">
              <a:buNone/>
            </a:pPr>
            <a:r>
              <a:rPr lang="en-US" sz="2400" dirty="0" smtClean="0"/>
              <a:t>Representative June Robinson, 38</a:t>
            </a:r>
            <a:r>
              <a:rPr lang="en-US" sz="2400" baseline="30000" dirty="0" smtClean="0"/>
              <a:t>th</a:t>
            </a:r>
            <a:r>
              <a:rPr lang="en-US" sz="2400" dirty="0" smtClean="0"/>
              <a:t> Legislative District</a:t>
            </a:r>
          </a:p>
          <a:p>
            <a:pPr marL="0" indent="0">
              <a:buNone/>
            </a:pPr>
            <a:r>
              <a:rPr lang="en-US" sz="1600" dirty="0" smtClean="0"/>
              <a:t>June.Robinson@leg.wa.gov</a:t>
            </a:r>
          </a:p>
          <a:p>
            <a:pPr marL="0" indent="0">
              <a:buNone/>
            </a:pPr>
            <a:r>
              <a:rPr lang="en-US" sz="1600" dirty="0" smtClean="0"/>
              <a:t>(360) 786-7864</a:t>
            </a:r>
          </a:p>
          <a:p>
            <a:pPr marL="0" indent="0">
              <a:buNone/>
            </a:pPr>
            <a:endParaRPr lang="en-US" sz="1600" dirty="0" smtClean="0"/>
          </a:p>
          <a:p>
            <a:pPr marL="0" indent="0">
              <a:buNone/>
            </a:pPr>
            <a:r>
              <a:rPr lang="en-US" sz="2400" dirty="0" smtClean="0"/>
              <a:t>Michael Furze, Assistant Director</a:t>
            </a:r>
            <a:endParaRPr lang="en-US" sz="1600" dirty="0" smtClean="0"/>
          </a:p>
          <a:p>
            <a:pPr marL="0" indent="0">
              <a:buNone/>
            </a:pPr>
            <a:r>
              <a:rPr lang="en-US" sz="1600" dirty="0" smtClean="0"/>
              <a:t>Energy Division, Washington </a:t>
            </a:r>
            <a:r>
              <a:rPr lang="en-US" sz="1600" dirty="0"/>
              <a:t>State Department of Commerce</a:t>
            </a:r>
          </a:p>
          <a:p>
            <a:pPr marL="0" indent="0">
              <a:buNone/>
            </a:pPr>
            <a:r>
              <a:rPr lang="en-US" sz="1600" dirty="0" smtClean="0"/>
              <a:t>Michael.Furze@commerce.wa.gov</a:t>
            </a:r>
            <a:endParaRPr lang="en-US" sz="1600" dirty="0"/>
          </a:p>
          <a:p>
            <a:pPr marL="0" indent="0">
              <a:buNone/>
            </a:pPr>
            <a:r>
              <a:rPr lang="en-US" sz="1600" dirty="0" smtClean="0"/>
              <a:t>(360) 725-2950</a:t>
            </a:r>
            <a:endParaRPr lang="en-US" sz="1600" dirty="0"/>
          </a:p>
        </p:txBody>
      </p:sp>
      <p:grpSp>
        <p:nvGrpSpPr>
          <p:cNvPr id="4" name="Group 3"/>
          <p:cNvGrpSpPr/>
          <p:nvPr/>
        </p:nvGrpSpPr>
        <p:grpSpPr>
          <a:xfrm>
            <a:off x="65849" y="1525834"/>
            <a:ext cx="9022836" cy="228600"/>
            <a:chOff x="65849" y="1525834"/>
            <a:chExt cx="9022836" cy="228600"/>
          </a:xfrm>
        </p:grpSpPr>
        <p:sp>
          <p:nvSpPr>
            <p:cNvPr id="5" name="Rectangle 4"/>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6" name="Rectangle 5"/>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7" name="Rectangle 6"/>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spTree>
    <p:extLst>
      <p:ext uri="{BB962C8B-B14F-4D97-AF65-F5344CB8AC3E}">
        <p14:creationId xmlns:p14="http://schemas.microsoft.com/office/powerpoint/2010/main" val="162944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a:solidFill>
                  <a:schemeClr val="tx1"/>
                </a:solidFill>
              </a:rPr>
              <a:t>What is Weatherization?</a:t>
            </a:r>
          </a:p>
          <a:p>
            <a:pPr algn="l"/>
            <a:endParaRPr lang="en-US" sz="1800" i="1" dirty="0">
              <a:solidFill>
                <a:srgbClr val="5080B2"/>
              </a:solidFill>
            </a:endParaRPr>
          </a:p>
        </p:txBody>
      </p:sp>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10" name="Picture 9"/>
          <p:cNvPicPr>
            <a:picLocks noChangeAspect="1"/>
          </p:cNvPicPr>
          <p:nvPr/>
        </p:nvPicPr>
        <p:blipFill>
          <a:blip r:embed="rId4"/>
          <a:stretch>
            <a:fillRect/>
          </a:stretch>
        </p:blipFill>
        <p:spPr>
          <a:xfrm>
            <a:off x="346363" y="2476471"/>
            <a:ext cx="4121616" cy="3142757"/>
          </a:xfrm>
          <a:prstGeom prst="rect">
            <a:avLst/>
          </a:prstGeom>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599" y="2300339"/>
            <a:ext cx="4098070" cy="346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a:off x="4194704" y="3825597"/>
            <a:ext cx="1066800" cy="3296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53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10" name="Picture 2" descr="https://pixabay.com/static/uploads/photo/2014/08/15/22/27/house-insurance-419058_6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19" y="1929824"/>
            <a:ext cx="4419600" cy="3813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farm8.staticflickr.com/7017/6736154311_2e7f92dc1e_o_d.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4618" y="3484219"/>
            <a:ext cx="1695495" cy="2259356"/>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361325" y="943093"/>
            <a:ext cx="8333024" cy="10230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smtClean="0">
                <a:solidFill>
                  <a:schemeClr val="tx1"/>
                </a:solidFill>
              </a:rPr>
              <a:t>Weatherization’s Goals</a:t>
            </a:r>
          </a:p>
          <a:p>
            <a:pPr algn="l"/>
            <a:endParaRPr lang="en-US" sz="1800" i="1" dirty="0">
              <a:solidFill>
                <a:srgbClr val="5080B2"/>
              </a:solidFill>
            </a:endParaRPr>
          </a:p>
        </p:txBody>
      </p:sp>
    </p:spTree>
    <p:extLst>
      <p:ext uri="{BB962C8B-B14F-4D97-AF65-F5344CB8AC3E}">
        <p14:creationId xmlns:p14="http://schemas.microsoft.com/office/powerpoint/2010/main" val="406826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8" name="Picture 2" descr="https://upload.wikimedia.org/wikipedia/commons/thumb/9/99/Venn0001.svg/2000px-Venn0001.svg.pn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26" t="4407" r="2585" b="4716"/>
          <a:stretch/>
        </p:blipFill>
        <p:spPr bwMode="auto">
          <a:xfrm>
            <a:off x="2144486" y="2319200"/>
            <a:ext cx="4963885" cy="35922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35564" y="3812194"/>
            <a:ext cx="831272" cy="369332"/>
          </a:xfrm>
          <a:prstGeom prst="rect">
            <a:avLst/>
          </a:prstGeom>
          <a:noFill/>
        </p:spPr>
        <p:txBody>
          <a:bodyPr wrap="square" rtlCol="0">
            <a:spAutoFit/>
          </a:bodyPr>
          <a:lstStyle/>
          <a:p>
            <a:r>
              <a:rPr lang="en-US" dirty="0" smtClean="0"/>
              <a:t>Wx</a:t>
            </a:r>
            <a:endParaRPr lang="en-US" dirty="0"/>
          </a:p>
        </p:txBody>
      </p:sp>
      <p:sp>
        <p:nvSpPr>
          <p:cNvPr id="11" name="TextBox 10"/>
          <p:cNvSpPr txBox="1"/>
          <p:nvPr/>
        </p:nvSpPr>
        <p:spPr>
          <a:xfrm>
            <a:off x="5574146" y="3812194"/>
            <a:ext cx="831272" cy="369332"/>
          </a:xfrm>
          <a:prstGeom prst="rect">
            <a:avLst/>
          </a:prstGeom>
          <a:noFill/>
        </p:spPr>
        <p:txBody>
          <a:bodyPr wrap="square" rtlCol="0">
            <a:spAutoFit/>
          </a:bodyPr>
          <a:lstStyle/>
          <a:p>
            <a:r>
              <a:rPr lang="en-US" dirty="0" smtClean="0"/>
              <a:t>Health</a:t>
            </a:r>
            <a:endParaRPr lang="en-US" dirty="0"/>
          </a:p>
        </p:txBody>
      </p:sp>
      <p:sp>
        <p:nvSpPr>
          <p:cNvPr id="12" name="Rounded Rectangle 11"/>
          <p:cNvSpPr/>
          <p:nvPr/>
        </p:nvSpPr>
        <p:spPr>
          <a:xfrm>
            <a:off x="2035629" y="2166801"/>
            <a:ext cx="4996542" cy="3842658"/>
          </a:xfrm>
          <a:prstGeom prst="roundRect">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6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smtClean="0">
                <a:solidFill>
                  <a:schemeClr val="tx1"/>
                </a:solidFill>
              </a:rPr>
              <a:t>Weatherization’s Service Providers</a:t>
            </a:r>
            <a:endParaRPr lang="en-US" sz="1800" i="1" dirty="0">
              <a:solidFill>
                <a:srgbClr val="5080B2"/>
              </a:solidFill>
            </a:endParaRPr>
          </a:p>
        </p:txBody>
      </p:sp>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grpSp>
        <p:nvGrpSpPr>
          <p:cNvPr id="10" name="Group 9"/>
          <p:cNvGrpSpPr/>
          <p:nvPr/>
        </p:nvGrpSpPr>
        <p:grpSpPr>
          <a:xfrm>
            <a:off x="1490369" y="1795269"/>
            <a:ext cx="6751873" cy="4847405"/>
            <a:chOff x="870332" y="1327149"/>
            <a:chExt cx="7480797" cy="5370725"/>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32" y="1417638"/>
              <a:ext cx="7480797" cy="528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19038" y="1327149"/>
              <a:ext cx="1296538" cy="135112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TextBox 12"/>
            <p:cNvSpPr txBox="1"/>
            <p:nvPr/>
          </p:nvSpPr>
          <p:spPr>
            <a:xfrm>
              <a:off x="1247638" y="2278167"/>
              <a:ext cx="1201003" cy="400110"/>
            </a:xfrm>
            <a:prstGeom prst="rect">
              <a:avLst/>
            </a:prstGeom>
            <a:noFill/>
          </p:spPr>
          <p:txBody>
            <a:bodyPr wrap="square" rtlCol="0">
              <a:spAutoFit/>
            </a:bodyPr>
            <a:lstStyle/>
            <a:p>
              <a:r>
                <a:rPr lang="en-US" sz="1000" dirty="0" smtClean="0">
                  <a:latin typeface="Arial Narrow" panose="020B0606020202030204" pitchFamily="34" charset="0"/>
                  <a:cs typeface="Arial" panose="020B0604020202020204" pitchFamily="34" charset="0"/>
                </a:rPr>
                <a:t>King County </a:t>
              </a:r>
            </a:p>
            <a:p>
              <a:r>
                <a:rPr lang="en-US" sz="1000" dirty="0" smtClean="0">
                  <a:latin typeface="Arial Narrow" panose="020B0606020202030204" pitchFamily="34" charset="0"/>
                  <a:cs typeface="Arial" panose="020B0604020202020204" pitchFamily="34" charset="0"/>
                </a:rPr>
                <a:t>Housing Authority</a:t>
              </a:r>
              <a:endParaRPr lang="en-US" sz="1000" dirty="0">
                <a:latin typeface="Arial Narrow" panose="020B0606020202030204" pitchFamily="34" charset="0"/>
                <a:cs typeface="Arial" panose="020B0604020202020204" pitchFamily="34" charset="0"/>
              </a:endParaRPr>
            </a:p>
          </p:txBody>
        </p:sp>
      </p:grpSp>
      <p:pic>
        <p:nvPicPr>
          <p:cNvPr id="9" name="Picture 8" descr="DOCLogo_rg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spTree>
    <p:extLst>
      <p:ext uri="{BB962C8B-B14F-4D97-AF65-F5344CB8AC3E}">
        <p14:creationId xmlns:p14="http://schemas.microsoft.com/office/powerpoint/2010/main" val="406826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a:solidFill>
                  <a:schemeClr val="tx1"/>
                </a:solidFill>
              </a:rPr>
              <a:t>Weatherization’s Funding Partners</a:t>
            </a:r>
          </a:p>
          <a:p>
            <a:pPr algn="l"/>
            <a:endParaRPr lang="en-US" sz="1800" i="1" dirty="0">
              <a:solidFill>
                <a:srgbClr val="5080B2"/>
              </a:solidFill>
            </a:endParaRPr>
          </a:p>
        </p:txBody>
      </p:sp>
      <p:pic>
        <p:nvPicPr>
          <p:cNvPr id="9" name="Picture 8" descr="DOCLogo_rg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sp>
        <p:nvSpPr>
          <p:cNvPr id="11" name="Oval 10"/>
          <p:cNvSpPr/>
          <p:nvPr/>
        </p:nvSpPr>
        <p:spPr>
          <a:xfrm>
            <a:off x="286219" y="2282998"/>
            <a:ext cx="3144644" cy="31446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rot="8100000">
            <a:off x="745534" y="2742313"/>
            <a:ext cx="2226015" cy="2226015"/>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Oval 14"/>
          <p:cNvSpPr/>
          <p:nvPr/>
        </p:nvSpPr>
        <p:spPr>
          <a:xfrm>
            <a:off x="1234820" y="2929932"/>
            <a:ext cx="1537375" cy="1537376"/>
          </a:xfrm>
          <a:custGeom>
            <a:avLst/>
            <a:gdLst/>
            <a:ahLst/>
            <a:cxnLst/>
            <a:rect l="l" t="t" r="r" b="b"/>
            <a:pathLst>
              <a:path w="2646593" h="2646594">
                <a:moveTo>
                  <a:pt x="1083941" y="0"/>
                </a:moveTo>
                <a:cubicBezTo>
                  <a:pt x="1946970" y="0"/>
                  <a:pt x="2646593" y="699623"/>
                  <a:pt x="2646593" y="1562652"/>
                </a:cubicBezTo>
                <a:cubicBezTo>
                  <a:pt x="2646593" y="1940227"/>
                  <a:pt x="2512681" y="2286526"/>
                  <a:pt x="2289759" y="2556644"/>
                </a:cubicBezTo>
                <a:lnTo>
                  <a:pt x="2208008" y="2646594"/>
                </a:lnTo>
                <a:lnTo>
                  <a:pt x="0" y="438586"/>
                </a:lnTo>
                <a:lnTo>
                  <a:pt x="89949" y="356834"/>
                </a:lnTo>
                <a:cubicBezTo>
                  <a:pt x="360068" y="133912"/>
                  <a:pt x="706366" y="0"/>
                  <a:pt x="1083941"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55455" y="3152234"/>
            <a:ext cx="1406172" cy="140617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Oval 14"/>
          <p:cNvSpPr/>
          <p:nvPr/>
        </p:nvSpPr>
        <p:spPr>
          <a:xfrm>
            <a:off x="1457602" y="3454381"/>
            <a:ext cx="801879" cy="80187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3920842" y="4502230"/>
            <a:ext cx="1019913" cy="810273"/>
          </a:xfrm>
          <a:prstGeom prst="rect">
            <a:avLst/>
          </a:prstGeom>
        </p:spPr>
      </p:pic>
      <p:sp>
        <p:nvSpPr>
          <p:cNvPr id="4" name="Rectangle 3"/>
          <p:cNvSpPr/>
          <p:nvPr/>
        </p:nvSpPr>
        <p:spPr>
          <a:xfrm>
            <a:off x="5242802" y="5714957"/>
            <a:ext cx="2063898" cy="646331"/>
          </a:xfrm>
          <a:prstGeom prst="rect">
            <a:avLst/>
          </a:prstGeom>
        </p:spPr>
        <p:txBody>
          <a:bodyPr wrap="none">
            <a:spAutoFit/>
          </a:bodyPr>
          <a:lstStyle/>
          <a:p>
            <a:r>
              <a:rPr lang="en-US" dirty="0" smtClean="0"/>
              <a:t>Energy Matchmaker</a:t>
            </a:r>
          </a:p>
          <a:p>
            <a:r>
              <a:rPr lang="en-US" dirty="0"/>
              <a:t>$</a:t>
            </a:r>
            <a:r>
              <a:rPr lang="en-US" dirty="0" smtClean="0"/>
              <a:t>7.5M </a:t>
            </a:r>
            <a:endParaRPr lang="en-US" dirty="0"/>
          </a:p>
        </p:txBody>
      </p:sp>
      <p:sp>
        <p:nvSpPr>
          <p:cNvPr id="26" name="Rectangle 25"/>
          <p:cNvSpPr/>
          <p:nvPr/>
        </p:nvSpPr>
        <p:spPr>
          <a:xfrm>
            <a:off x="1299665" y="5991956"/>
            <a:ext cx="1556836" cy="646331"/>
          </a:xfrm>
          <a:prstGeom prst="rect">
            <a:avLst/>
          </a:prstGeom>
        </p:spPr>
        <p:txBody>
          <a:bodyPr wrap="none">
            <a:spAutoFit/>
          </a:bodyPr>
          <a:lstStyle/>
          <a:p>
            <a:r>
              <a:rPr lang="en-US" dirty="0" smtClean="0"/>
              <a:t>Utility Funding</a:t>
            </a:r>
          </a:p>
          <a:p>
            <a:r>
              <a:rPr lang="en-US" dirty="0" smtClean="0"/>
              <a:t>$10-12M</a:t>
            </a:r>
            <a:endParaRPr lang="en-US" dirty="0"/>
          </a:p>
        </p:txBody>
      </p:sp>
      <p:sp>
        <p:nvSpPr>
          <p:cNvPr id="27" name="Rectangle 26"/>
          <p:cNvSpPr/>
          <p:nvPr/>
        </p:nvSpPr>
        <p:spPr>
          <a:xfrm>
            <a:off x="5230609" y="4570606"/>
            <a:ext cx="3308406" cy="646331"/>
          </a:xfrm>
          <a:prstGeom prst="rect">
            <a:avLst/>
          </a:prstGeom>
        </p:spPr>
        <p:txBody>
          <a:bodyPr wrap="none">
            <a:spAutoFit/>
          </a:bodyPr>
          <a:lstStyle/>
          <a:p>
            <a:r>
              <a:rPr lang="en-US" dirty="0"/>
              <a:t>Bonneville Power Administration </a:t>
            </a:r>
            <a:endParaRPr lang="en-US" dirty="0" smtClean="0"/>
          </a:p>
          <a:p>
            <a:r>
              <a:rPr lang="en-US" dirty="0" smtClean="0"/>
              <a:t>$2.3</a:t>
            </a:r>
            <a:endParaRPr lang="en-US" dirty="0"/>
          </a:p>
        </p:txBody>
      </p:sp>
      <p:sp>
        <p:nvSpPr>
          <p:cNvPr id="28" name="Rectangle 27"/>
          <p:cNvSpPr/>
          <p:nvPr/>
        </p:nvSpPr>
        <p:spPr>
          <a:xfrm>
            <a:off x="5230609" y="3537377"/>
            <a:ext cx="898708" cy="646331"/>
          </a:xfrm>
          <a:prstGeom prst="rect">
            <a:avLst/>
          </a:prstGeom>
        </p:spPr>
        <p:txBody>
          <a:bodyPr wrap="none">
            <a:spAutoFit/>
          </a:bodyPr>
          <a:lstStyle/>
          <a:p>
            <a:r>
              <a:rPr lang="en-US" dirty="0" smtClean="0"/>
              <a:t>LIHEAP </a:t>
            </a:r>
          </a:p>
          <a:p>
            <a:r>
              <a:rPr lang="en-US" dirty="0" smtClean="0"/>
              <a:t>$11M</a:t>
            </a:r>
            <a:endParaRPr lang="en-US" dirty="0"/>
          </a:p>
        </p:txBody>
      </p:sp>
      <p:sp>
        <p:nvSpPr>
          <p:cNvPr id="29" name="Rectangle 28"/>
          <p:cNvSpPr/>
          <p:nvPr/>
        </p:nvSpPr>
        <p:spPr>
          <a:xfrm>
            <a:off x="5230609" y="2308299"/>
            <a:ext cx="2319418" cy="646331"/>
          </a:xfrm>
          <a:prstGeom prst="rect">
            <a:avLst/>
          </a:prstGeom>
        </p:spPr>
        <p:txBody>
          <a:bodyPr wrap="none">
            <a:spAutoFit/>
          </a:bodyPr>
          <a:lstStyle/>
          <a:p>
            <a:r>
              <a:rPr lang="en-US" dirty="0" smtClean="0"/>
              <a:t>Department of Energy </a:t>
            </a:r>
          </a:p>
          <a:p>
            <a:r>
              <a:rPr lang="en-US" dirty="0" smtClean="0"/>
              <a:t>$3.8M</a:t>
            </a:r>
            <a:endParaRPr lang="en-US" dirty="0"/>
          </a:p>
        </p:txBody>
      </p:sp>
      <p:cxnSp>
        <p:nvCxnSpPr>
          <p:cNvPr id="5" name="Elbow Connector 4"/>
          <p:cNvCxnSpPr/>
          <p:nvPr/>
        </p:nvCxnSpPr>
        <p:spPr>
          <a:xfrm rot="10800000" flipV="1">
            <a:off x="1858542" y="2507118"/>
            <a:ext cx="2572257" cy="1353424"/>
          </a:xfrm>
          <a:prstGeom prst="bentConnector3">
            <a:avLst>
              <a:gd name="adj1" fmla="val 99768"/>
            </a:avLst>
          </a:prstGeom>
          <a:ln w="28575">
            <a:headEnd type="oval" w="med" len="med"/>
            <a:tailEnd type="oval" w="med" len="med"/>
          </a:ln>
        </p:spPr>
        <p:style>
          <a:lnRef idx="2">
            <a:schemeClr val="dk1"/>
          </a:lnRef>
          <a:fillRef idx="0">
            <a:schemeClr val="dk1"/>
          </a:fillRef>
          <a:effectRef idx="1">
            <a:schemeClr val="dk1"/>
          </a:effectRef>
          <a:fontRef idx="minor">
            <a:schemeClr val="tx1"/>
          </a:fontRef>
        </p:style>
      </p:cxnSp>
      <p:pic>
        <p:nvPicPr>
          <p:cNvPr id="17" name="Picture 16"/>
          <p:cNvPicPr>
            <a:picLocks noChangeAspect="1"/>
          </p:cNvPicPr>
          <p:nvPr/>
        </p:nvPicPr>
        <p:blipFill>
          <a:blip r:embed="rId6"/>
          <a:stretch>
            <a:fillRect/>
          </a:stretch>
        </p:blipFill>
        <p:spPr>
          <a:xfrm>
            <a:off x="3944269" y="2020589"/>
            <a:ext cx="973058" cy="973058"/>
          </a:xfrm>
          <a:prstGeom prst="rect">
            <a:avLst/>
          </a:prstGeom>
        </p:spPr>
      </p:pic>
      <p:cxnSp>
        <p:nvCxnSpPr>
          <p:cNvPr id="32" name="Elbow Connector 31"/>
          <p:cNvCxnSpPr/>
          <p:nvPr/>
        </p:nvCxnSpPr>
        <p:spPr>
          <a:xfrm rot="10800000">
            <a:off x="1858541" y="4736592"/>
            <a:ext cx="2572261" cy="1301532"/>
          </a:xfrm>
          <a:prstGeom prst="bentConnector3">
            <a:avLst>
              <a:gd name="adj1" fmla="val 99057"/>
            </a:avLst>
          </a:prstGeom>
          <a:ln w="28575">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33" name="Elbow Connector 32"/>
          <p:cNvCxnSpPr/>
          <p:nvPr/>
        </p:nvCxnSpPr>
        <p:spPr>
          <a:xfrm rot="16200000" flipH="1">
            <a:off x="-362835" y="4964363"/>
            <a:ext cx="2125151" cy="265625"/>
          </a:xfrm>
          <a:prstGeom prst="bentConnector3">
            <a:avLst>
              <a:gd name="adj1" fmla="val 65490"/>
            </a:avLst>
          </a:prstGeom>
          <a:ln w="28575">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16391" name="Straight Arrow Connector 16390"/>
          <p:cNvCxnSpPr/>
          <p:nvPr/>
        </p:nvCxnSpPr>
        <p:spPr>
          <a:xfrm flipH="1">
            <a:off x="2431810" y="3855320"/>
            <a:ext cx="1998988" cy="0"/>
          </a:xfrm>
          <a:prstGeom prst="straightConnector1">
            <a:avLst/>
          </a:prstGeom>
          <a:ln w="28575">
            <a:headEnd type="oval" w="med" len="med"/>
            <a:tailEnd type="oval" w="med" len="med"/>
          </a:ln>
        </p:spPr>
        <p:style>
          <a:lnRef idx="2">
            <a:schemeClr val="dk1"/>
          </a:lnRef>
          <a:fillRef idx="0">
            <a:schemeClr val="dk1"/>
          </a:fillRef>
          <a:effectRef idx="1">
            <a:schemeClr val="dk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4047660852"/>
              </p:ext>
            </p:extLst>
          </p:nvPr>
        </p:nvGraphicFramePr>
        <p:xfrm>
          <a:off x="4006975" y="5572690"/>
          <a:ext cx="847647" cy="885043"/>
        </p:xfrm>
        <a:graphic>
          <a:graphicData uri="http://schemas.openxmlformats.org/presentationml/2006/ole">
            <mc:AlternateContent xmlns:mc="http://schemas.openxmlformats.org/markup-compatibility/2006">
              <mc:Choice xmlns:v="urn:schemas-microsoft-com:vml" Requires="v">
                <p:oleObj spid="_x0000_s16407" name="Picture" r:id="rId7" imgW="649224" imgH="675132" progId="Word.Picture.8">
                  <p:embed/>
                </p:oleObj>
              </mc:Choice>
              <mc:Fallback>
                <p:oleObj name="Picture" r:id="rId7" imgW="649224" imgH="675132"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6975" y="5572690"/>
                        <a:ext cx="847647" cy="885043"/>
                      </a:xfrm>
                      <a:prstGeom prst="rect">
                        <a:avLst/>
                      </a:prstGeom>
                      <a:noFill/>
                    </p:spPr>
                  </p:pic>
                </p:oleObj>
              </mc:Fallback>
            </mc:AlternateContent>
          </a:graphicData>
        </a:graphic>
      </p:graphicFrame>
      <p:grpSp>
        <p:nvGrpSpPr>
          <p:cNvPr id="16394" name="Group 16393"/>
          <p:cNvGrpSpPr/>
          <p:nvPr/>
        </p:nvGrpSpPr>
        <p:grpSpPr>
          <a:xfrm>
            <a:off x="3919746" y="3396605"/>
            <a:ext cx="1181510" cy="917430"/>
            <a:chOff x="6169607" y="3239905"/>
            <a:chExt cx="1181510" cy="917430"/>
          </a:xfrm>
        </p:grpSpPr>
        <p:sp>
          <p:nvSpPr>
            <p:cNvPr id="16393" name="Rectangle 16392"/>
            <p:cNvSpPr/>
            <p:nvPr/>
          </p:nvSpPr>
          <p:spPr>
            <a:xfrm>
              <a:off x="6169607" y="3239905"/>
              <a:ext cx="1181510" cy="9174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9"/>
            <a:stretch>
              <a:fillRect/>
            </a:stretch>
          </p:blipFill>
          <p:spPr>
            <a:xfrm>
              <a:off x="6303984" y="3245804"/>
              <a:ext cx="911531" cy="911531"/>
            </a:xfrm>
            <a:prstGeom prst="rect">
              <a:avLst/>
            </a:prstGeom>
          </p:spPr>
        </p:pic>
      </p:grpSp>
      <p:pic>
        <p:nvPicPr>
          <p:cNvPr id="16386" name="Picture 2" descr="http://www.innovari.com/wp-content/uploads/2014/05/utilitiesIcon.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219" y="5695405"/>
            <a:ext cx="973058" cy="97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9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150000"/>
              </a:lnSpc>
            </a:pPr>
            <a:r>
              <a:rPr lang="en-US" sz="3200" b="1" dirty="0" smtClean="0">
                <a:solidFill>
                  <a:schemeClr val="accent3">
                    <a:lumMod val="75000"/>
                  </a:schemeClr>
                </a:solidFill>
              </a:rPr>
              <a:t>HB 1720: An Act Relating to Healthy Housing</a:t>
            </a:r>
            <a:endParaRPr lang="en-US" sz="3200" b="1"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smtClean="0"/>
              <a:t> Requires </a:t>
            </a:r>
            <a:r>
              <a:rPr lang="en-US" sz="2800" dirty="0"/>
              <a:t>the Department of Commerce to include projects that improve health and safety in the prioritization of funds and to develop policies supporting the health and safety of residents under the Low-Income Residential Weatherization Program.</a:t>
            </a:r>
          </a:p>
          <a:p>
            <a:pPr>
              <a:buFont typeface="Arial" panose="020B0604020202020204" pitchFamily="34" charset="0"/>
              <a:buChar char="•"/>
            </a:pPr>
            <a:r>
              <a:rPr lang="en-US" sz="2800" dirty="0" smtClean="0"/>
              <a:t> Authorizes </a:t>
            </a:r>
            <a:r>
              <a:rPr lang="en-US" sz="2800" dirty="0"/>
              <a:t>healthy housing improvements for homes undergoing weatherization and defines “healthy housing improvements.”</a:t>
            </a:r>
          </a:p>
          <a:p>
            <a:endParaRPr lang="en-US" dirty="0"/>
          </a:p>
        </p:txBody>
      </p:sp>
      <p:pic>
        <p:nvPicPr>
          <p:cNvPr id="8" name="Picture 7"/>
          <p:cNvPicPr>
            <a:picLocks noChangeAspect="1"/>
          </p:cNvPicPr>
          <p:nvPr/>
        </p:nvPicPr>
        <p:blipFill>
          <a:blip r:embed="rId3"/>
          <a:stretch>
            <a:fillRect/>
          </a:stretch>
        </p:blipFill>
        <p:spPr>
          <a:xfrm>
            <a:off x="7529689" y="5317067"/>
            <a:ext cx="1034240" cy="1024483"/>
          </a:xfrm>
          <a:prstGeom prst="rect">
            <a:avLst/>
          </a:prstGeom>
        </p:spPr>
      </p:pic>
    </p:spTree>
    <p:extLst>
      <p:ext uri="{BB962C8B-B14F-4D97-AF65-F5344CB8AC3E}">
        <p14:creationId xmlns:p14="http://schemas.microsoft.com/office/powerpoint/2010/main" val="3606163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smtClean="0">
                <a:solidFill>
                  <a:schemeClr val="tx1"/>
                </a:solidFill>
              </a:rPr>
              <a:t>Weatherization Plus Health Opportunity</a:t>
            </a:r>
            <a:endParaRPr lang="en-US" sz="1800" i="1" dirty="0">
              <a:solidFill>
                <a:srgbClr val="5080B2"/>
              </a:solidFill>
            </a:endParaRPr>
          </a:p>
        </p:txBody>
      </p:sp>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10" name="Picture 2" descr="https://pixabay.com/static/uploads/photo/2014/09/25/19/38/hands-460872_6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9267" y="1981200"/>
            <a:ext cx="541972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47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325" y="943093"/>
            <a:ext cx="8333024" cy="1023057"/>
          </a:xfrm>
        </p:spPr>
        <p:txBody>
          <a:bodyPr>
            <a:normAutofit/>
          </a:bodyPr>
          <a:lstStyle/>
          <a:p>
            <a:pPr algn="l"/>
            <a:r>
              <a:rPr lang="en-US" b="1" dirty="0">
                <a:solidFill>
                  <a:schemeClr val="tx1"/>
                </a:solidFill>
              </a:rPr>
              <a:t>Weatherization Plus Health </a:t>
            </a:r>
            <a:r>
              <a:rPr lang="en-US" b="1" dirty="0" smtClean="0">
                <a:solidFill>
                  <a:schemeClr val="tx1"/>
                </a:solidFill>
              </a:rPr>
              <a:t> “</a:t>
            </a:r>
            <a:r>
              <a:rPr lang="en-US" b="1" dirty="0">
                <a:solidFill>
                  <a:schemeClr val="tx1"/>
                </a:solidFill>
              </a:rPr>
              <a:t>Basic”</a:t>
            </a:r>
          </a:p>
          <a:p>
            <a:pPr algn="l"/>
            <a:endParaRPr lang="en-US" sz="1800" i="1" dirty="0">
              <a:solidFill>
                <a:srgbClr val="5080B2"/>
              </a:solidFill>
            </a:endParaRPr>
          </a:p>
        </p:txBody>
      </p:sp>
      <p:pic>
        <p:nvPicPr>
          <p:cNvPr id="9" name="Picture 8" descr="DOCLogo_rg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751" y="6199614"/>
            <a:ext cx="2419598" cy="516239"/>
          </a:xfrm>
          <a:prstGeom prst="rect">
            <a:avLst/>
          </a:prstGeom>
          <a:noFill/>
          <a:ln>
            <a:noFill/>
          </a:ln>
        </p:spPr>
      </p:pic>
      <p:grpSp>
        <p:nvGrpSpPr>
          <p:cNvPr id="19" name="Group 18"/>
          <p:cNvGrpSpPr/>
          <p:nvPr/>
        </p:nvGrpSpPr>
        <p:grpSpPr>
          <a:xfrm>
            <a:off x="65849" y="1525834"/>
            <a:ext cx="9022836" cy="228600"/>
            <a:chOff x="65849" y="1525834"/>
            <a:chExt cx="9022836" cy="228600"/>
          </a:xfrm>
        </p:grpSpPr>
        <p:sp>
          <p:nvSpPr>
            <p:cNvPr id="20" name="Rectangle 19"/>
            <p:cNvSpPr/>
            <p:nvPr/>
          </p:nvSpPr>
          <p:spPr>
            <a:xfrm>
              <a:off x="3254819" y="1525834"/>
              <a:ext cx="5833866" cy="228600"/>
            </a:xfrm>
            <a:prstGeom prst="rect">
              <a:avLst/>
            </a:prstGeom>
            <a:solidFill>
              <a:srgbClr val="50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1" name="Rectangle 20"/>
            <p:cNvSpPr/>
            <p:nvPr/>
          </p:nvSpPr>
          <p:spPr>
            <a:xfrm>
              <a:off x="65849" y="1525834"/>
              <a:ext cx="1533407" cy="228600"/>
            </a:xfrm>
            <a:prstGeom prst="rect">
              <a:avLst/>
            </a:prstGeom>
            <a:solidFill>
              <a:srgbClr val="CD7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sp>
          <p:nvSpPr>
            <p:cNvPr id="22" name="Rectangle 21"/>
            <p:cNvSpPr/>
            <p:nvPr/>
          </p:nvSpPr>
          <p:spPr>
            <a:xfrm>
              <a:off x="1665107" y="1525834"/>
              <a:ext cx="1533407" cy="228600"/>
            </a:xfrm>
            <a:prstGeom prst="rect">
              <a:avLst/>
            </a:prstGeom>
            <a:solidFill>
              <a:srgbClr val="7D7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80B2"/>
                </a:solidFill>
              </a:endParaRPr>
            </a:p>
          </p:txBody>
        </p:sp>
      </p:grpSp>
      <p:pic>
        <p:nvPicPr>
          <p:cNvPr id="10" name="Picture 2" descr="http://www.wxplushealth.org/sites/all/themes/weather/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7491" y="2725867"/>
            <a:ext cx="20002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225" y="4312619"/>
            <a:ext cx="2595124" cy="19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49" y="4300608"/>
            <a:ext cx="2477770" cy="185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460" y="2338200"/>
            <a:ext cx="2202180" cy="16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93707" y="2351279"/>
            <a:ext cx="20764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8477" y="4276666"/>
            <a:ext cx="2541616" cy="19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triped Right Arrow 17"/>
          <p:cNvSpPr/>
          <p:nvPr/>
        </p:nvSpPr>
        <p:spPr>
          <a:xfrm>
            <a:off x="1304734" y="3045688"/>
            <a:ext cx="2089097" cy="23665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triped Right Arrow 22"/>
          <p:cNvSpPr/>
          <p:nvPr/>
        </p:nvSpPr>
        <p:spPr>
          <a:xfrm rot="16200000">
            <a:off x="3921974" y="4257663"/>
            <a:ext cx="974622" cy="23666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triped Right Arrow 23"/>
          <p:cNvSpPr/>
          <p:nvPr/>
        </p:nvSpPr>
        <p:spPr>
          <a:xfrm rot="19738273">
            <a:off x="2195122" y="4126725"/>
            <a:ext cx="1497330" cy="23665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riped Right Arrow 24"/>
          <p:cNvSpPr/>
          <p:nvPr/>
        </p:nvSpPr>
        <p:spPr>
          <a:xfrm rot="12817190">
            <a:off x="5518376" y="4194289"/>
            <a:ext cx="1497330" cy="23665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riped Right Arrow 25"/>
          <p:cNvSpPr/>
          <p:nvPr/>
        </p:nvSpPr>
        <p:spPr>
          <a:xfrm rot="10800000">
            <a:off x="5458684" y="3045688"/>
            <a:ext cx="1497330" cy="23665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847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8222</TotalTime>
  <Words>529</Words>
  <Application>Microsoft Office PowerPoint</Application>
  <PresentationFormat>On-screen Show (4:3)</PresentationFormat>
  <Paragraphs>100</Paragraphs>
  <Slides>13</Slides>
  <Notes>11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0" baseType="lpstr">
      <vt:lpstr>Arial</vt:lpstr>
      <vt:lpstr>Arial Narrow</vt:lpstr>
      <vt:lpstr>Calibri</vt:lpstr>
      <vt:lpstr>Calibri Light</vt:lpstr>
      <vt:lpstr>Office Theme</vt:lpstr>
      <vt:lpstr>Retrospect</vt:lpstr>
      <vt:lpstr>Picture</vt:lpstr>
      <vt:lpstr>PowerPoint Presentation</vt:lpstr>
      <vt:lpstr>PowerPoint Presentation</vt:lpstr>
      <vt:lpstr>PowerPoint Presentation</vt:lpstr>
      <vt:lpstr>PowerPoint Presentation</vt:lpstr>
      <vt:lpstr>PowerPoint Presentation</vt:lpstr>
      <vt:lpstr>PowerPoint Presentation</vt:lpstr>
      <vt:lpstr>HB 1720: An Act Relating to Healthy Housing</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Furze</dc:creator>
  <cp:lastModifiedBy>Verda, Tyler</cp:lastModifiedBy>
  <cp:revision>65</cp:revision>
  <dcterms:created xsi:type="dcterms:W3CDTF">2014-11-17T00:07:57Z</dcterms:created>
  <dcterms:modified xsi:type="dcterms:W3CDTF">2015-12-14T19:29:03Z</dcterms:modified>
</cp:coreProperties>
</file>