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20" r:id="rId7"/>
  </p:sldMasterIdLst>
  <p:notesMasterIdLst>
    <p:notesMasterId r:id="rId16"/>
  </p:notesMasterIdLst>
  <p:sldIdLst>
    <p:sldId id="257" r:id="rId8"/>
    <p:sldId id="263" r:id="rId9"/>
    <p:sldId id="262" r:id="rId10"/>
    <p:sldId id="264" r:id="rId11"/>
    <p:sldId id="265" r:id="rId12"/>
    <p:sldId id="267" r:id="rId13"/>
    <p:sldId id="268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69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31C701-6249-405A-A342-34C329F23608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E63B88-C238-4363-98C4-9C612CED1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337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Introduction: </a:t>
            </a:r>
            <a:r>
              <a:rPr lang="en-US" dirty="0" smtClean="0"/>
              <a:t>My name is Indira Alvarez, I am the Chief of Staff at Inspectional Services Department, City of Boston.</a:t>
            </a:r>
          </a:p>
          <a:p>
            <a:r>
              <a:rPr lang="en-US" dirty="0" smtClean="0"/>
              <a:t>I’m here with Will </a:t>
            </a:r>
            <a:r>
              <a:rPr lang="en-US" dirty="0" err="1" smtClean="0"/>
              <a:t>Onuoha</a:t>
            </a:r>
            <a:r>
              <a:rPr lang="en-US" dirty="0" smtClean="0"/>
              <a:t>, Assistant Commissioner of the Housing Division and Evangeline Maxwell, Assistant Director of the Housing Division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C140C-0C97-48BB-850E-3C11777C0FC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2063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</a:t>
            </a:r>
            <a:r>
              <a:rPr lang="en-US" baseline="0" dirty="0" smtClean="0"/>
              <a:t> an effort to promote safe &amp; healthy housing the COB amended the Rental Registration Ordinance (est. 1984)  requiring the annual registration of all private rental units and inspection of all non-exempt rental units once every 5 years. </a:t>
            </a:r>
          </a:p>
          <a:p>
            <a:endParaRPr lang="en-US" baseline="0" dirty="0" smtClean="0"/>
          </a:p>
          <a:p>
            <a:r>
              <a:rPr lang="en-US" dirty="0" smtClean="0"/>
              <a:t>Inspections performed under Massachusetts</a:t>
            </a:r>
          </a:p>
          <a:p>
            <a:r>
              <a:rPr lang="en-US" dirty="0" smtClean="0"/>
              <a:t>State Sanitary Code, 105 CMR 410, “minimum standards for human habitation.”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C140C-0C97-48BB-850E-3C11777C0FC6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838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C140C-0C97-48BB-850E-3C11777C0FC6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546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E081-9769-463F-AF06-EF4C38FA7523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06C3E-5E69-4777-A960-B51FA98F7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817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E081-9769-463F-AF06-EF4C38FA7523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06C3E-5E69-4777-A960-B51FA98F7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490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E081-9769-463F-AF06-EF4C38FA7523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06C3E-5E69-4777-A960-B51FA98F7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88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3755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2E30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1" name="Picture 10" descr="9Seal1.bmp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48600" y="0"/>
            <a:ext cx="902825" cy="914400"/>
          </a:xfrm>
          <a:prstGeom prst="rect">
            <a:avLst/>
          </a:prstGeom>
        </p:spPr>
      </p:pic>
      <p:pic>
        <p:nvPicPr>
          <p:cNvPr id="12" name="Picture 11" descr="new ISD logo.bmp"/>
          <p:cNvPicPr>
            <a:picLocks noChangeAspect="1"/>
          </p:cNvPicPr>
          <p:nvPr userDrawn="1"/>
        </p:nvPicPr>
        <p:blipFill>
          <a:blip r:embed="rId3" cstate="print"/>
          <a:srcRect l="18333" t="22676" r="17500" b="22675"/>
          <a:stretch>
            <a:fillRect/>
          </a:stretch>
        </p:blipFill>
        <p:spPr>
          <a:xfrm>
            <a:off x="381000" y="0"/>
            <a:ext cx="19558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100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150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2317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1736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0576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1887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582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E081-9769-463F-AF06-EF4C38FA7523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06C3E-5E69-4777-A960-B51FA98F7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1018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0524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0070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8440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86209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2E30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1" name="Picture 10" descr="9Seal1.bmp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48600" y="0"/>
            <a:ext cx="902825" cy="914400"/>
          </a:xfrm>
          <a:prstGeom prst="rect">
            <a:avLst/>
          </a:prstGeom>
        </p:spPr>
      </p:pic>
      <p:pic>
        <p:nvPicPr>
          <p:cNvPr id="12" name="Picture 11" descr="new ISD logo.bmp"/>
          <p:cNvPicPr>
            <a:picLocks noChangeAspect="1"/>
          </p:cNvPicPr>
          <p:nvPr userDrawn="1"/>
        </p:nvPicPr>
        <p:blipFill>
          <a:blip r:embed="rId3" cstate="print"/>
          <a:srcRect l="18333" t="22676" r="17500" b="22675"/>
          <a:stretch>
            <a:fillRect/>
          </a:stretch>
        </p:blipFill>
        <p:spPr>
          <a:xfrm>
            <a:off x="381000" y="0"/>
            <a:ext cx="19558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3596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1229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9573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3935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0963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479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E081-9769-463F-AF06-EF4C38FA7523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06C3E-5E69-4777-A960-B51FA98F7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52727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9936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3088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7312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1525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9077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2E30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1" name="Picture 10" descr="9Seal1.bmp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48600" y="0"/>
            <a:ext cx="902825" cy="914400"/>
          </a:xfrm>
          <a:prstGeom prst="rect">
            <a:avLst/>
          </a:prstGeom>
        </p:spPr>
      </p:pic>
      <p:pic>
        <p:nvPicPr>
          <p:cNvPr id="12" name="Picture 11" descr="new ISD logo.bmp"/>
          <p:cNvPicPr>
            <a:picLocks noChangeAspect="1"/>
          </p:cNvPicPr>
          <p:nvPr userDrawn="1"/>
        </p:nvPicPr>
        <p:blipFill>
          <a:blip r:embed="rId3" cstate="print"/>
          <a:srcRect l="18333" t="22676" r="17500" b="22675"/>
          <a:stretch>
            <a:fillRect/>
          </a:stretch>
        </p:blipFill>
        <p:spPr>
          <a:xfrm>
            <a:off x="381000" y="0"/>
            <a:ext cx="19558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190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8204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42061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50271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444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E081-9769-463F-AF06-EF4C38FA7523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06C3E-5E69-4777-A960-B51FA98F7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28001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55045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26351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02774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6815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70332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08249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2E30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1" name="Picture 10" descr="9Seal1.bmp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48600" y="0"/>
            <a:ext cx="902825" cy="914400"/>
          </a:xfrm>
          <a:prstGeom prst="rect">
            <a:avLst/>
          </a:prstGeom>
        </p:spPr>
      </p:pic>
      <p:pic>
        <p:nvPicPr>
          <p:cNvPr id="12" name="Picture 11" descr="new ISD logo.bmp"/>
          <p:cNvPicPr>
            <a:picLocks noChangeAspect="1"/>
          </p:cNvPicPr>
          <p:nvPr userDrawn="1"/>
        </p:nvPicPr>
        <p:blipFill>
          <a:blip r:embed="rId3" cstate="print"/>
          <a:srcRect l="18333" t="22676" r="17500" b="22675"/>
          <a:stretch>
            <a:fillRect/>
          </a:stretch>
        </p:blipFill>
        <p:spPr>
          <a:xfrm>
            <a:off x="381000" y="0"/>
            <a:ext cx="19558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8835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25039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0075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307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E081-9769-463F-AF06-EF4C38FA7523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06C3E-5E69-4777-A960-B51FA98F7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68217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95996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30441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55248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96264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6334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38829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31363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2E30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1" name="Picture 10" descr="9Seal1.bmp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48600" y="0"/>
            <a:ext cx="902825" cy="914400"/>
          </a:xfrm>
          <a:prstGeom prst="rect">
            <a:avLst/>
          </a:prstGeom>
        </p:spPr>
      </p:pic>
      <p:pic>
        <p:nvPicPr>
          <p:cNvPr id="12" name="Picture 11" descr="new ISD logo.bmp"/>
          <p:cNvPicPr>
            <a:picLocks noChangeAspect="1"/>
          </p:cNvPicPr>
          <p:nvPr userDrawn="1"/>
        </p:nvPicPr>
        <p:blipFill>
          <a:blip r:embed="rId3" cstate="print"/>
          <a:srcRect l="18333" t="22676" r="17500" b="22675"/>
          <a:stretch>
            <a:fillRect/>
          </a:stretch>
        </p:blipFill>
        <p:spPr>
          <a:xfrm>
            <a:off x="381000" y="0"/>
            <a:ext cx="19558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18762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29740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329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E081-9769-463F-AF06-EF4C38FA7523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06C3E-5E69-4777-A960-B51FA98F7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84865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68931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02325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92732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33744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74212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97698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08628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54885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2E30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1" name="Picture 10" descr="9Seal1.bmp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48600" y="0"/>
            <a:ext cx="902825" cy="914400"/>
          </a:xfrm>
          <a:prstGeom prst="rect">
            <a:avLst/>
          </a:prstGeom>
        </p:spPr>
      </p:pic>
      <p:pic>
        <p:nvPicPr>
          <p:cNvPr id="12" name="Picture 11" descr="new ISD logo.bmp"/>
          <p:cNvPicPr>
            <a:picLocks noChangeAspect="1"/>
          </p:cNvPicPr>
          <p:nvPr userDrawn="1"/>
        </p:nvPicPr>
        <p:blipFill>
          <a:blip r:embed="rId3" cstate="print"/>
          <a:srcRect l="18333" t="22676" r="17500" b="22675"/>
          <a:stretch>
            <a:fillRect/>
          </a:stretch>
        </p:blipFill>
        <p:spPr>
          <a:xfrm>
            <a:off x="381000" y="0"/>
            <a:ext cx="19558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34607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346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E081-9769-463F-AF06-EF4C38FA7523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06C3E-5E69-4777-A960-B51FA98F7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6495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28970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66799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23832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23963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43609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58216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58218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769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E081-9769-463F-AF06-EF4C38FA7523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06C3E-5E69-4777-A960-B51FA98F7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844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E081-9769-463F-AF06-EF4C38FA7523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06C3E-5E69-4777-A960-B51FA98F7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519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CE081-9769-463F-AF06-EF4C38FA7523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06C3E-5E69-4777-A960-B51FA98F7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928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728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077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386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384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987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071CD-2B9F-40D5-87A7-17D420A70A4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68F65-AB84-465C-BE5A-895B190CC2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774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3333" t="15180" r="4583" b="18261"/>
          <a:stretch>
            <a:fillRect/>
          </a:stretch>
        </p:blipFill>
        <p:spPr bwMode="auto">
          <a:xfrm>
            <a:off x="0" y="0"/>
            <a:ext cx="9217792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0" y="3657600"/>
            <a:ext cx="9144000" cy="3200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51296" y="4419599"/>
            <a:ext cx="7315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Proactive Rental Housing Registry and Inspection Ordinance</a:t>
            </a:r>
            <a:endParaRPr lang="en-US" sz="4000" dirty="0" smtClean="0">
              <a:latin typeface="Sorts Mill Goud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85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229600" cy="5638800"/>
          </a:xfrm>
        </p:spPr>
        <p:txBody>
          <a:bodyPr>
            <a:noAutofit/>
          </a:bodyPr>
          <a:lstStyle/>
          <a:p>
            <a:pPr>
              <a:buNone/>
            </a:pPr>
            <a:endParaRPr lang="en-US" dirty="0" smtClean="0">
              <a:latin typeface="+mj-lt"/>
            </a:endParaRPr>
          </a:p>
          <a:p>
            <a:pPr>
              <a:buNone/>
            </a:pPr>
            <a:r>
              <a:rPr lang="en-US" b="1" dirty="0" smtClean="0">
                <a:latin typeface="+mj-lt"/>
              </a:rPr>
              <a:t>Total </a:t>
            </a:r>
            <a:r>
              <a:rPr lang="en-US" b="1" dirty="0">
                <a:latin typeface="+mj-lt"/>
              </a:rPr>
              <a:t>housing units</a:t>
            </a:r>
            <a:r>
              <a:rPr lang="en-US" dirty="0">
                <a:latin typeface="+mj-lt"/>
              </a:rPr>
              <a:t>= 270,000 </a:t>
            </a:r>
            <a:endParaRPr lang="en-US" dirty="0" smtClean="0">
              <a:latin typeface="+mj-lt"/>
            </a:endParaRPr>
          </a:p>
          <a:p>
            <a:pPr>
              <a:buNone/>
            </a:pPr>
            <a:r>
              <a:rPr lang="en-US" b="1" dirty="0" smtClean="0">
                <a:latin typeface="+mj-lt"/>
              </a:rPr>
              <a:t>Total </a:t>
            </a:r>
            <a:r>
              <a:rPr lang="en-US" b="1" dirty="0">
                <a:latin typeface="+mj-lt"/>
              </a:rPr>
              <a:t>private rental units</a:t>
            </a:r>
            <a:r>
              <a:rPr lang="en-US" dirty="0">
                <a:latin typeface="+mj-lt"/>
              </a:rPr>
              <a:t>= </a:t>
            </a:r>
            <a:r>
              <a:rPr lang="en-US" dirty="0" smtClean="0">
                <a:latin typeface="+mj-lt"/>
              </a:rPr>
              <a:t>164,000 </a:t>
            </a:r>
            <a:endParaRPr lang="en-US" dirty="0" smtClean="0">
              <a:latin typeface="+mj-lt"/>
            </a:endParaRPr>
          </a:p>
          <a:p>
            <a:pPr>
              <a:buNone/>
            </a:pPr>
            <a:endParaRPr lang="en-US" u="sng" dirty="0">
              <a:latin typeface="+mj-lt"/>
            </a:endParaRPr>
          </a:p>
          <a:p>
            <a:pPr>
              <a:buNone/>
            </a:pPr>
            <a:r>
              <a:rPr lang="en-US" b="1" u="sng" dirty="0" smtClean="0">
                <a:latin typeface="+mj-lt"/>
              </a:rPr>
              <a:t>Estimates based </a:t>
            </a:r>
            <a:r>
              <a:rPr lang="en-US" b="1" u="sng" dirty="0">
                <a:latin typeface="+mj-lt"/>
              </a:rPr>
              <a:t>on</a:t>
            </a:r>
            <a:r>
              <a:rPr lang="en-US" b="1" u="sng" dirty="0" smtClean="0">
                <a:latin typeface="+mj-lt"/>
              </a:rPr>
              <a:t>:</a:t>
            </a:r>
            <a:endParaRPr lang="en-US" b="1" u="sng" dirty="0">
              <a:latin typeface="+mj-lt"/>
            </a:endParaRPr>
          </a:p>
          <a:p>
            <a:r>
              <a:rPr lang="en-US" dirty="0">
                <a:latin typeface="+mj-lt"/>
              </a:rPr>
              <a:t>2010 </a:t>
            </a:r>
            <a:r>
              <a:rPr lang="en-US" dirty="0" smtClean="0">
                <a:latin typeface="+mj-lt"/>
              </a:rPr>
              <a:t>Census</a:t>
            </a:r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Assessing </a:t>
            </a:r>
            <a:r>
              <a:rPr lang="en-US" dirty="0" smtClean="0">
                <a:latin typeface="+mj-lt"/>
              </a:rPr>
              <a:t>Records</a:t>
            </a:r>
            <a:endParaRPr lang="en-US" dirty="0">
              <a:latin typeface="+mj-lt"/>
            </a:endParaRPr>
          </a:p>
          <a:p>
            <a:r>
              <a:rPr lang="en-US" dirty="0" smtClean="0">
                <a:latin typeface="+mj-lt"/>
              </a:rPr>
              <a:t>Department </a:t>
            </a:r>
            <a:r>
              <a:rPr lang="en-US" dirty="0">
                <a:latin typeface="+mj-lt"/>
              </a:rPr>
              <a:t>of Neighborhood Development	</a:t>
            </a:r>
          </a:p>
          <a:p>
            <a:pPr>
              <a:buNone/>
            </a:pPr>
            <a:endParaRPr lang="en-US" dirty="0">
              <a:latin typeface="+mj-lt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057400" y="0"/>
            <a:ext cx="5791200" cy="928914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Boston Housing </a:t>
            </a:r>
            <a:r>
              <a:rPr lang="en-US" sz="3200" b="1" dirty="0" smtClean="0">
                <a:solidFill>
                  <a:schemeClr val="bg1"/>
                </a:solidFill>
              </a:rPr>
              <a:t>at a Glance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48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915400" cy="4953000"/>
          </a:xfrm>
        </p:spPr>
        <p:txBody>
          <a:bodyPr>
            <a:noAutofit/>
          </a:bodyPr>
          <a:lstStyle/>
          <a:p>
            <a:r>
              <a:rPr lang="en-US" sz="3000" dirty="0" smtClean="0"/>
              <a:t>Established 1984; Amended 2012 &amp; 2014</a:t>
            </a:r>
          </a:p>
          <a:p>
            <a:endParaRPr lang="en-US" sz="2400" dirty="0" smtClean="0"/>
          </a:p>
          <a:p>
            <a:r>
              <a:rPr lang="en-US" sz="3000" dirty="0" smtClean="0"/>
              <a:t>Private units registered </a:t>
            </a:r>
            <a:r>
              <a:rPr lang="en-US" sz="3000" dirty="0"/>
              <a:t>on an annual </a:t>
            </a:r>
            <a:r>
              <a:rPr lang="en-US" sz="3000" dirty="0" smtClean="0"/>
              <a:t>basis (2013)</a:t>
            </a:r>
          </a:p>
          <a:p>
            <a:endParaRPr lang="en-US" sz="2400" dirty="0" smtClean="0"/>
          </a:p>
          <a:p>
            <a:r>
              <a:rPr lang="en-US" sz="3000" dirty="0" smtClean="0"/>
              <a:t>I</a:t>
            </a:r>
            <a:r>
              <a:rPr lang="en-US" sz="3000" dirty="0" smtClean="0"/>
              <a:t>nspections conducted on </a:t>
            </a:r>
            <a:r>
              <a:rPr lang="en-US" sz="3000" dirty="0"/>
              <a:t>a </a:t>
            </a:r>
            <a:r>
              <a:rPr lang="en-US" sz="3000" dirty="0" smtClean="0"/>
              <a:t>5-year </a:t>
            </a:r>
            <a:r>
              <a:rPr lang="en-US" sz="3000" dirty="0"/>
              <a:t>cycle </a:t>
            </a:r>
            <a:r>
              <a:rPr lang="en-US" sz="3000" dirty="0" smtClean="0"/>
              <a:t>(2014)</a:t>
            </a:r>
            <a:endParaRPr lang="en-US" sz="3000" dirty="0" smtClean="0"/>
          </a:p>
          <a:p>
            <a:endParaRPr lang="en-US" sz="2400" dirty="0" smtClean="0"/>
          </a:p>
          <a:p>
            <a:r>
              <a:rPr lang="en-US" sz="3000" dirty="0" smtClean="0"/>
              <a:t>Funded </a:t>
            </a:r>
            <a:r>
              <a:rPr lang="en-US" sz="3000" dirty="0"/>
              <a:t>by </a:t>
            </a:r>
            <a:r>
              <a:rPr lang="en-US" sz="3000" dirty="0" smtClean="0"/>
              <a:t>registration </a:t>
            </a:r>
            <a:r>
              <a:rPr lang="en-US" sz="3000" dirty="0"/>
              <a:t>f</a:t>
            </a:r>
            <a:r>
              <a:rPr lang="en-US" sz="3000" dirty="0" smtClean="0"/>
              <a:t>ees</a:t>
            </a:r>
            <a:r>
              <a:rPr lang="en-US" sz="3000" dirty="0"/>
              <a:t/>
            </a:r>
            <a:br>
              <a:rPr lang="en-US" sz="3000" dirty="0"/>
            </a:br>
            <a:endParaRPr lang="en-US" sz="2400" dirty="0" smtClean="0"/>
          </a:p>
          <a:p>
            <a:r>
              <a:rPr lang="en-US" sz="3000" dirty="0" smtClean="0"/>
              <a:t>Enforced </a:t>
            </a:r>
            <a:r>
              <a:rPr lang="en-US" sz="3000" dirty="0"/>
              <a:t>through </a:t>
            </a:r>
            <a:r>
              <a:rPr lang="en-US" sz="3000" dirty="0" smtClean="0"/>
              <a:t>fines</a:t>
            </a:r>
            <a:r>
              <a:rPr lang="en-US" sz="3000" dirty="0"/>
              <a:t>, </a:t>
            </a:r>
            <a:r>
              <a:rPr lang="en-US" sz="3000" dirty="0" smtClean="0"/>
              <a:t>prosecution</a:t>
            </a:r>
            <a:r>
              <a:rPr lang="en-US" sz="3000" dirty="0"/>
              <a:t>, C</a:t>
            </a:r>
            <a:r>
              <a:rPr lang="en-US" sz="3000" dirty="0" smtClean="0"/>
              <a:t>hronic </a:t>
            </a:r>
            <a:r>
              <a:rPr lang="en-US" sz="3000" dirty="0"/>
              <a:t>Offender </a:t>
            </a:r>
            <a:r>
              <a:rPr lang="en-US" sz="3000" dirty="0" smtClean="0"/>
              <a:t>designation</a:t>
            </a:r>
            <a:endParaRPr lang="en-US" sz="3000" dirty="0"/>
          </a:p>
        </p:txBody>
      </p:sp>
      <p:sp>
        <p:nvSpPr>
          <p:cNvPr id="4" name="Rectangle 3"/>
          <p:cNvSpPr/>
          <p:nvPr/>
        </p:nvSpPr>
        <p:spPr>
          <a:xfrm>
            <a:off x="2590800" y="174171"/>
            <a:ext cx="5410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prstClr val="white"/>
                </a:solidFill>
              </a:rPr>
              <a:t>Rental Ordinance (CBC 9-1.3) </a:t>
            </a:r>
            <a:endParaRPr lang="en-US" sz="32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8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648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200" b="1" dirty="0" smtClean="0">
                <a:latin typeface="+mj-lt"/>
              </a:rPr>
              <a:t>Rental Program Team</a:t>
            </a:r>
            <a:r>
              <a:rPr lang="en-US" sz="3200" b="1" dirty="0" smtClean="0">
                <a:latin typeface="+mj-lt"/>
              </a:rPr>
              <a:t>:</a:t>
            </a:r>
          </a:p>
          <a:p>
            <a:pPr algn="ctr">
              <a:buNone/>
            </a:pPr>
            <a:endParaRPr lang="en-US" dirty="0" smtClean="0">
              <a:latin typeface="+mj-lt"/>
            </a:endParaRPr>
          </a:p>
          <a:p>
            <a:pPr algn="ctr">
              <a:buNone/>
            </a:pPr>
            <a:r>
              <a:rPr lang="en-US" sz="3200" dirty="0" smtClean="0">
                <a:latin typeface="+mj-lt"/>
              </a:rPr>
              <a:t> Director</a:t>
            </a:r>
            <a:endParaRPr lang="en-US" sz="3200" dirty="0" smtClean="0">
              <a:latin typeface="+mj-lt"/>
            </a:endParaRPr>
          </a:p>
          <a:p>
            <a:pPr algn="ctr">
              <a:buNone/>
            </a:pPr>
            <a:r>
              <a:rPr lang="en-US" dirty="0" smtClean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Admin Assistant</a:t>
            </a:r>
          </a:p>
          <a:p>
            <a:pPr algn="ctr">
              <a:buNone/>
            </a:pPr>
            <a:r>
              <a:rPr lang="en-US" sz="3200" dirty="0" smtClean="0">
                <a:latin typeface="+mj-lt"/>
              </a:rPr>
              <a:t>2 Field Supervisors</a:t>
            </a:r>
          </a:p>
          <a:p>
            <a:pPr algn="ctr">
              <a:buNone/>
            </a:pPr>
            <a:r>
              <a:rPr lang="en-US" dirty="0" smtClean="0">
                <a:latin typeface="+mj-lt"/>
              </a:rPr>
              <a:t>10 Housing Inspectors</a:t>
            </a:r>
          </a:p>
          <a:p>
            <a:pPr algn="ctr">
              <a:buNone/>
            </a:pPr>
            <a:r>
              <a:rPr lang="en-US" dirty="0" smtClean="0">
                <a:latin typeface="+mj-lt"/>
              </a:rPr>
              <a:t>Additional </a:t>
            </a:r>
            <a:r>
              <a:rPr lang="en-US" dirty="0" smtClean="0">
                <a:latin typeface="+mj-lt"/>
              </a:rPr>
              <a:t>administrative </a:t>
            </a:r>
            <a:r>
              <a:rPr lang="en-US" dirty="0" smtClean="0">
                <a:latin typeface="+mj-lt"/>
              </a:rPr>
              <a:t>support staff</a:t>
            </a:r>
            <a:endParaRPr lang="en-US" sz="3200" dirty="0" smtClean="0">
              <a:latin typeface="+mj-lt"/>
            </a:endParaRPr>
          </a:p>
          <a:p>
            <a:pPr>
              <a:buNone/>
            </a:pPr>
            <a:endParaRPr lang="en-US" dirty="0" smtClean="0">
              <a:latin typeface="+mj-lt"/>
            </a:endParaRPr>
          </a:p>
          <a:p>
            <a:pPr>
              <a:buNone/>
            </a:pPr>
            <a:endParaRPr lang="en-US" sz="3200" dirty="0" smtClean="0">
              <a:latin typeface="+mj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3200" b="1" dirty="0" smtClean="0">
                <a:solidFill>
                  <a:prstClr val="white"/>
                </a:solidFill>
                <a:latin typeface="+mj-lt"/>
              </a:rPr>
              <a:t>Management</a:t>
            </a:r>
            <a:endParaRPr lang="en-US" sz="3200" b="1" dirty="0">
              <a:solidFill>
                <a:prstClr val="white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3962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        </a:t>
            </a:r>
            <a:r>
              <a:rPr lang="en-US" sz="3200" b="1" dirty="0" smtClean="0">
                <a:solidFill>
                  <a:schemeClr val="bg1"/>
                </a:solidFill>
              </a:rPr>
              <a:t>Registration Stats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83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000" b="1" dirty="0" smtClean="0">
                <a:latin typeface="+mj-lt"/>
              </a:rPr>
              <a:t>As of 12/7/2015:</a:t>
            </a:r>
          </a:p>
          <a:p>
            <a:endParaRPr lang="en-US" sz="3000" b="1" dirty="0">
              <a:latin typeface="+mj-lt"/>
            </a:endParaRPr>
          </a:p>
          <a:p>
            <a:r>
              <a:rPr lang="en-US" sz="3000" dirty="0" smtClean="0">
                <a:latin typeface="+mj-lt"/>
              </a:rPr>
              <a:t>102,000 units</a:t>
            </a:r>
          </a:p>
          <a:p>
            <a:endParaRPr lang="en-US" sz="3000" dirty="0" smtClean="0">
              <a:latin typeface="+mj-lt"/>
            </a:endParaRPr>
          </a:p>
          <a:p>
            <a:r>
              <a:rPr lang="en-US" sz="3000" dirty="0" smtClean="0">
                <a:latin typeface="+mj-lt"/>
              </a:rPr>
              <a:t>26,000 properties</a:t>
            </a:r>
          </a:p>
          <a:p>
            <a:endParaRPr lang="en-US" sz="3000" dirty="0" smtClean="0">
              <a:latin typeface="+mj-lt"/>
            </a:endParaRPr>
          </a:p>
          <a:p>
            <a:r>
              <a:rPr lang="en-US" sz="3000" dirty="0" smtClean="0">
                <a:latin typeface="+mj-lt"/>
              </a:rPr>
              <a:t>17,000 </a:t>
            </a:r>
            <a:r>
              <a:rPr lang="en-US" sz="3000" dirty="0" smtClean="0">
                <a:latin typeface="+mj-lt"/>
              </a:rPr>
              <a:t>property </a:t>
            </a:r>
            <a:r>
              <a:rPr lang="en-US" sz="3000" dirty="0" smtClean="0">
                <a:latin typeface="+mj-lt"/>
              </a:rPr>
              <a:t>owners</a:t>
            </a:r>
          </a:p>
          <a:p>
            <a:endParaRPr lang="en-US" sz="3000" dirty="0" smtClean="0">
              <a:latin typeface="+mj-lt"/>
            </a:endParaRPr>
          </a:p>
          <a:p>
            <a:r>
              <a:rPr lang="en-US" sz="3000" dirty="0" smtClean="0">
                <a:latin typeface="+mj-lt"/>
              </a:rPr>
              <a:t>21,000 </a:t>
            </a:r>
            <a:r>
              <a:rPr lang="en-US" sz="3000" dirty="0" smtClean="0">
                <a:latin typeface="+mj-lt"/>
              </a:rPr>
              <a:t>units selected </a:t>
            </a:r>
            <a:r>
              <a:rPr lang="en-US" sz="3000" dirty="0" smtClean="0">
                <a:latin typeface="+mj-lt"/>
              </a:rPr>
              <a:t>for inspection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4683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en-US" sz="2400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2400" dirty="0" smtClean="0">
              <a:solidFill>
                <a:prstClr val="black"/>
              </a:solidFill>
            </a:endParaRPr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Annual </a:t>
            </a:r>
            <a:r>
              <a:rPr lang="en-US" dirty="0">
                <a:solidFill>
                  <a:prstClr val="black"/>
                </a:solidFill>
              </a:rPr>
              <a:t>reports required by </a:t>
            </a:r>
            <a:r>
              <a:rPr lang="en-US" dirty="0" smtClean="0">
                <a:solidFill>
                  <a:prstClr val="black"/>
                </a:solidFill>
              </a:rPr>
              <a:t>City Council </a:t>
            </a:r>
          </a:p>
          <a:p>
            <a:pPr lvl="0"/>
            <a:endParaRPr lang="en-US" dirty="0">
              <a:solidFill>
                <a:prstClr val="black"/>
              </a:solidFill>
            </a:endParaRPr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Reporting to Cabinet on program performance</a:t>
            </a:r>
            <a:endParaRPr lang="en-US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dirty="0">
              <a:solidFill>
                <a:prstClr val="black"/>
              </a:solidFill>
            </a:endParaRPr>
          </a:p>
          <a:p>
            <a:pPr lvl="0"/>
            <a:r>
              <a:rPr lang="en-US" dirty="0">
                <a:solidFill>
                  <a:prstClr val="black"/>
                </a:solidFill>
              </a:rPr>
              <a:t>Outreach/ </a:t>
            </a:r>
            <a:r>
              <a:rPr lang="en-US" dirty="0" smtClean="0">
                <a:solidFill>
                  <a:prstClr val="black"/>
                </a:solidFill>
              </a:rPr>
              <a:t>Education </a:t>
            </a:r>
            <a:r>
              <a:rPr lang="en-US" dirty="0" smtClean="0">
                <a:solidFill>
                  <a:prstClr val="black"/>
                </a:solidFill>
              </a:rPr>
              <a:t>inquiries</a:t>
            </a:r>
          </a:p>
          <a:p>
            <a:pPr marL="0" lvl="0" indent="0">
              <a:buNone/>
            </a:pPr>
            <a:endParaRPr lang="en-US" dirty="0">
              <a:solidFill>
                <a:prstClr val="black"/>
              </a:solidFill>
            </a:endParaRPr>
          </a:p>
          <a:p>
            <a:pPr>
              <a:buNone/>
            </a:pPr>
            <a:endParaRPr lang="en-US" dirty="0" smtClean="0">
              <a:latin typeface="Sorts mill goudy" pitchFamily="2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981200" y="0"/>
            <a:ext cx="5486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3200" b="1" dirty="0" smtClean="0">
                <a:solidFill>
                  <a:prstClr val="white"/>
                </a:solidFill>
                <a:latin typeface="+mj-lt"/>
              </a:rPr>
              <a:t>Reporting Requirements </a:t>
            </a:r>
            <a:endParaRPr lang="en-US" sz="3200" b="1" dirty="0">
              <a:solidFill>
                <a:prstClr val="white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0136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0"/>
            <a:ext cx="4419600" cy="960438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Successes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545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Over </a:t>
            </a:r>
            <a:r>
              <a:rPr lang="en-US" dirty="0" smtClean="0"/>
              <a:t>100,000 </a:t>
            </a:r>
            <a:r>
              <a:rPr lang="en-US" dirty="0" smtClean="0"/>
              <a:t>rental units registered with ISD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Data-driven performance management efforts and ongoing program analysis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Improved relationship between ISD and </a:t>
            </a:r>
            <a:r>
              <a:rPr lang="en-US" dirty="0" smtClean="0"/>
              <a:t>property </a:t>
            </a:r>
            <a:r>
              <a:rPr lang="en-US" dirty="0" smtClean="0"/>
              <a:t>owners 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“Problem-Property” owners held </a:t>
            </a:r>
            <a:r>
              <a:rPr lang="en-US" dirty="0" smtClean="0"/>
              <a:t>accountable for their </a:t>
            </a:r>
            <a:r>
              <a:rPr lang="en-US" dirty="0" smtClean="0"/>
              <a:t>properties </a:t>
            </a:r>
            <a:endParaRPr lang="en-US" dirty="0" smtClean="0"/>
          </a:p>
          <a:p>
            <a:endParaRPr lang="en-US" sz="3000" dirty="0" smtClean="0"/>
          </a:p>
          <a:p>
            <a:endParaRPr lang="en-US" sz="24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34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79956" y="2590800"/>
            <a:ext cx="158408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u="sng" dirty="0" smtClean="0">
                <a:ln w="0"/>
                <a:solidFill>
                  <a:srgbClr val="2E309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rts mill goudy" pitchFamily="2" charset="0"/>
              </a:rPr>
              <a:t>End</a:t>
            </a:r>
            <a:endParaRPr lang="en-US" sz="9600" b="1" u="sng" dirty="0">
              <a:ln w="0"/>
              <a:solidFill>
                <a:srgbClr val="2E309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Sorts mill goudy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62400" y="6096000"/>
            <a:ext cx="5143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BOSTON INSPECTIONAL SERVICES DEPARTMENT</a:t>
            </a:r>
          </a:p>
        </p:txBody>
      </p:sp>
    </p:spTree>
    <p:extLst>
      <p:ext uri="{BB962C8B-B14F-4D97-AF65-F5344CB8AC3E}">
        <p14:creationId xmlns:p14="http://schemas.microsoft.com/office/powerpoint/2010/main" val="191993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274</Words>
  <Application>Microsoft Office PowerPoint</Application>
  <PresentationFormat>On-screen Show (4:3)</PresentationFormat>
  <Paragraphs>66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Office Theme</vt:lpstr>
      <vt:lpstr>1_Office Theme</vt:lpstr>
      <vt:lpstr>2_Office Theme</vt:lpstr>
      <vt:lpstr>3_Office Theme</vt:lpstr>
      <vt:lpstr>4_Office Theme</vt:lpstr>
      <vt:lpstr>5_Office Theme</vt:lpstr>
      <vt:lpstr>6_Office Theme</vt:lpstr>
      <vt:lpstr>PowerPoint Presentation</vt:lpstr>
      <vt:lpstr>Boston Housing at a Glance</vt:lpstr>
      <vt:lpstr>PowerPoint Presentation</vt:lpstr>
      <vt:lpstr>PowerPoint Presentation</vt:lpstr>
      <vt:lpstr>        Registration Stats</vt:lpstr>
      <vt:lpstr>PowerPoint Presentation</vt:lpstr>
      <vt:lpstr>Successes</vt:lpstr>
      <vt:lpstr>PowerPoint Presentation</vt:lpstr>
    </vt:vector>
  </TitlesOfParts>
  <Company>City of Boston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Marte, Vanessa</dc:creator>
  <cp:lastModifiedBy>KJohnson</cp:lastModifiedBy>
  <cp:revision>12</cp:revision>
  <dcterms:created xsi:type="dcterms:W3CDTF">2015-12-11T18:15:26Z</dcterms:created>
  <dcterms:modified xsi:type="dcterms:W3CDTF">2015-12-11T22:55:42Z</dcterms:modified>
</cp:coreProperties>
</file>