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16"/>
  </p:notesMasterIdLst>
  <p:sldIdLst>
    <p:sldId id="257" r:id="rId8"/>
    <p:sldId id="263" r:id="rId9"/>
    <p:sldId id="262" r:id="rId10"/>
    <p:sldId id="264" r:id="rId11"/>
    <p:sldId id="265" r:id="rId12"/>
    <p:sldId id="267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1C701-6249-405A-A342-34C329F2360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63B88-C238-4363-98C4-9C612CED1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Introduction: </a:t>
            </a:r>
            <a:r>
              <a:rPr lang="en-US" dirty="0" smtClean="0"/>
              <a:t>My name is Indira Alvarez, I am the Chief of Staff at Inspectional Services Department, City of Boston.</a:t>
            </a:r>
          </a:p>
          <a:p>
            <a:r>
              <a:rPr lang="en-US" dirty="0" smtClean="0"/>
              <a:t>I’m here with Will </a:t>
            </a:r>
            <a:r>
              <a:rPr lang="en-US" dirty="0" err="1" smtClean="0"/>
              <a:t>Onuoha</a:t>
            </a:r>
            <a:r>
              <a:rPr lang="en-US" dirty="0" smtClean="0"/>
              <a:t>, Assistant Commissioner of the Housing Division and Evangeline Maxwell, Assistant Director of the Housing Division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C140C-0C97-48BB-850E-3C11777C0F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0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an effort to promote safe &amp; healthy housing the COB amended the Rental Registration Ordinance (est. 1984)  requiring the annual registration of all private rental units and inspection of all non-exempt rental units once every 5 years. </a:t>
            </a:r>
          </a:p>
          <a:p>
            <a:endParaRPr lang="en-US" baseline="0" dirty="0" smtClean="0"/>
          </a:p>
          <a:p>
            <a:r>
              <a:rPr lang="en-US" dirty="0" smtClean="0"/>
              <a:t>Inspections performed under Massachusetts</a:t>
            </a:r>
          </a:p>
          <a:p>
            <a:r>
              <a:rPr lang="en-US" dirty="0" smtClean="0"/>
              <a:t>State Sanitary Code, 105 CMR 410, “minimum standards for human habitation.”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C140C-0C97-48BB-850E-3C11777C0FC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3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C140C-0C97-48BB-850E-3C11777C0FC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4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1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9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75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E3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9Seal1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0"/>
            <a:ext cx="902825" cy="914400"/>
          </a:xfrm>
          <a:prstGeom prst="rect">
            <a:avLst/>
          </a:prstGeom>
        </p:spPr>
      </p:pic>
      <p:pic>
        <p:nvPicPr>
          <p:cNvPr id="12" name="Picture 11" descr="new ISD logo.bmp"/>
          <p:cNvPicPr>
            <a:picLocks noChangeAspect="1"/>
          </p:cNvPicPr>
          <p:nvPr userDrawn="1"/>
        </p:nvPicPr>
        <p:blipFill>
          <a:blip r:embed="rId3" cstate="print"/>
          <a:srcRect l="18333" t="22676" r="17500" b="22675"/>
          <a:stretch>
            <a:fillRect/>
          </a:stretch>
        </p:blipFill>
        <p:spPr>
          <a:xfrm>
            <a:off x="381000" y="0"/>
            <a:ext cx="1955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00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1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31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173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57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88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8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01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5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07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44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2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E3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9Seal1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0"/>
            <a:ext cx="902825" cy="914400"/>
          </a:xfrm>
          <a:prstGeom prst="rect">
            <a:avLst/>
          </a:prstGeom>
        </p:spPr>
      </p:pic>
      <p:pic>
        <p:nvPicPr>
          <p:cNvPr id="12" name="Picture 11" descr="new ISD logo.bmp"/>
          <p:cNvPicPr>
            <a:picLocks noChangeAspect="1"/>
          </p:cNvPicPr>
          <p:nvPr userDrawn="1"/>
        </p:nvPicPr>
        <p:blipFill>
          <a:blip r:embed="rId3" cstate="print"/>
          <a:srcRect l="18333" t="22676" r="17500" b="22675"/>
          <a:stretch>
            <a:fillRect/>
          </a:stretch>
        </p:blipFill>
        <p:spPr>
          <a:xfrm>
            <a:off x="381000" y="0"/>
            <a:ext cx="1955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59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22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57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935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96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7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7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936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088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312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1525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907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E3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9Seal1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0"/>
            <a:ext cx="902825" cy="914400"/>
          </a:xfrm>
          <a:prstGeom prst="rect">
            <a:avLst/>
          </a:prstGeom>
        </p:spPr>
      </p:pic>
      <p:pic>
        <p:nvPicPr>
          <p:cNvPr id="12" name="Picture 11" descr="new ISD logo.bmp"/>
          <p:cNvPicPr>
            <a:picLocks noChangeAspect="1"/>
          </p:cNvPicPr>
          <p:nvPr userDrawn="1"/>
        </p:nvPicPr>
        <p:blipFill>
          <a:blip r:embed="rId3" cstate="print"/>
          <a:srcRect l="18333" t="22676" r="17500" b="22675"/>
          <a:stretch>
            <a:fillRect/>
          </a:stretch>
        </p:blipFill>
        <p:spPr>
          <a:xfrm>
            <a:off x="381000" y="0"/>
            <a:ext cx="1955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9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04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20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027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44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00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504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635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277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81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033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824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E3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9Seal1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0"/>
            <a:ext cx="902825" cy="914400"/>
          </a:xfrm>
          <a:prstGeom prst="rect">
            <a:avLst/>
          </a:prstGeom>
        </p:spPr>
      </p:pic>
      <p:pic>
        <p:nvPicPr>
          <p:cNvPr id="12" name="Picture 11" descr="new ISD logo.bmp"/>
          <p:cNvPicPr>
            <a:picLocks noChangeAspect="1"/>
          </p:cNvPicPr>
          <p:nvPr userDrawn="1"/>
        </p:nvPicPr>
        <p:blipFill>
          <a:blip r:embed="rId3" cstate="print"/>
          <a:srcRect l="18333" t="22676" r="17500" b="22675"/>
          <a:stretch>
            <a:fillRect/>
          </a:stretch>
        </p:blipFill>
        <p:spPr>
          <a:xfrm>
            <a:off x="381000" y="0"/>
            <a:ext cx="1955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883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503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07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0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82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599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044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524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626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633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3882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3136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E3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9Seal1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0"/>
            <a:ext cx="902825" cy="914400"/>
          </a:xfrm>
          <a:prstGeom prst="rect">
            <a:avLst/>
          </a:prstGeom>
        </p:spPr>
      </p:pic>
      <p:pic>
        <p:nvPicPr>
          <p:cNvPr id="12" name="Picture 11" descr="new ISD logo.bmp"/>
          <p:cNvPicPr>
            <a:picLocks noChangeAspect="1"/>
          </p:cNvPicPr>
          <p:nvPr userDrawn="1"/>
        </p:nvPicPr>
        <p:blipFill>
          <a:blip r:embed="rId3" cstate="print"/>
          <a:srcRect l="18333" t="22676" r="17500" b="22675"/>
          <a:stretch>
            <a:fillRect/>
          </a:stretch>
        </p:blipFill>
        <p:spPr>
          <a:xfrm>
            <a:off x="381000" y="0"/>
            <a:ext cx="1955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876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974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2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486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893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232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27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374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421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9769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8628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488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E3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9Seal1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0"/>
            <a:ext cx="902825" cy="914400"/>
          </a:xfrm>
          <a:prstGeom prst="rect">
            <a:avLst/>
          </a:prstGeom>
        </p:spPr>
      </p:pic>
      <p:pic>
        <p:nvPicPr>
          <p:cNvPr id="12" name="Picture 11" descr="new ISD logo.bmp"/>
          <p:cNvPicPr>
            <a:picLocks noChangeAspect="1"/>
          </p:cNvPicPr>
          <p:nvPr userDrawn="1"/>
        </p:nvPicPr>
        <p:blipFill>
          <a:blip r:embed="rId3" cstate="print"/>
          <a:srcRect l="18333" t="22676" r="17500" b="22675"/>
          <a:stretch>
            <a:fillRect/>
          </a:stretch>
        </p:blipFill>
        <p:spPr>
          <a:xfrm>
            <a:off x="381000" y="0"/>
            <a:ext cx="1955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460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649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897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679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383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396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3609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821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821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6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4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1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CE081-9769-463F-AF06-EF4C38FA7523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6C3E-5E69-4777-A960-B51FA98F7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2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7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8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8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8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71CD-2B9F-40D5-87A7-17D420A70A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8F65-AB84-465C-BE5A-895B190CC2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7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333" t="15180" r="4583" b="18261"/>
          <a:stretch>
            <a:fillRect/>
          </a:stretch>
        </p:blipFill>
        <p:spPr bwMode="auto">
          <a:xfrm>
            <a:off x="0" y="0"/>
            <a:ext cx="921779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51296" y="4419599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Proactive Rental Housing Registry and Inspection Ordinance</a:t>
            </a:r>
            <a:endParaRPr lang="en-US" sz="4000" dirty="0" smtClean="0">
              <a:latin typeface="Sorts Mill Goud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b="1" dirty="0" smtClean="0">
                <a:latin typeface="+mj-lt"/>
              </a:rPr>
              <a:t>Total </a:t>
            </a:r>
            <a:r>
              <a:rPr lang="en-US" b="1" dirty="0">
                <a:latin typeface="+mj-lt"/>
              </a:rPr>
              <a:t>housing units</a:t>
            </a:r>
            <a:r>
              <a:rPr lang="en-US" dirty="0">
                <a:latin typeface="+mj-lt"/>
              </a:rPr>
              <a:t>= 270,000 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b="1" dirty="0" smtClean="0">
                <a:latin typeface="+mj-lt"/>
              </a:rPr>
              <a:t>Total </a:t>
            </a:r>
            <a:r>
              <a:rPr lang="en-US" b="1" dirty="0">
                <a:latin typeface="+mj-lt"/>
              </a:rPr>
              <a:t>private rental units</a:t>
            </a:r>
            <a:r>
              <a:rPr lang="en-US" dirty="0">
                <a:latin typeface="+mj-lt"/>
              </a:rPr>
              <a:t>= </a:t>
            </a:r>
            <a:r>
              <a:rPr lang="en-US" dirty="0" smtClean="0">
                <a:latin typeface="+mj-lt"/>
              </a:rPr>
              <a:t>164,000 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u="sng" dirty="0">
              <a:latin typeface="+mj-lt"/>
            </a:endParaRPr>
          </a:p>
          <a:p>
            <a:pPr>
              <a:buNone/>
            </a:pPr>
            <a:r>
              <a:rPr lang="en-US" b="1" u="sng" dirty="0" smtClean="0">
                <a:latin typeface="+mj-lt"/>
              </a:rPr>
              <a:t>Estimates based </a:t>
            </a:r>
            <a:r>
              <a:rPr lang="en-US" b="1" u="sng" dirty="0">
                <a:latin typeface="+mj-lt"/>
              </a:rPr>
              <a:t>on</a:t>
            </a:r>
            <a:r>
              <a:rPr lang="en-US" b="1" u="sng" dirty="0" smtClean="0">
                <a:latin typeface="+mj-lt"/>
              </a:rPr>
              <a:t>:</a:t>
            </a:r>
            <a:endParaRPr lang="en-US" b="1" u="sng" dirty="0">
              <a:latin typeface="+mj-lt"/>
            </a:endParaRPr>
          </a:p>
          <a:p>
            <a:r>
              <a:rPr lang="en-US" dirty="0">
                <a:latin typeface="+mj-lt"/>
              </a:rPr>
              <a:t>2010 </a:t>
            </a:r>
            <a:r>
              <a:rPr lang="en-US" dirty="0" smtClean="0">
                <a:latin typeface="+mj-lt"/>
              </a:rPr>
              <a:t>Census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Assessing </a:t>
            </a:r>
            <a:r>
              <a:rPr lang="en-US" dirty="0" smtClean="0">
                <a:latin typeface="+mj-lt"/>
              </a:rPr>
              <a:t>Records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Department </a:t>
            </a:r>
            <a:r>
              <a:rPr lang="en-US" dirty="0">
                <a:latin typeface="+mj-lt"/>
              </a:rPr>
              <a:t>of Neighborhood Development	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791200" cy="92891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Boston Housing </a:t>
            </a:r>
            <a:r>
              <a:rPr lang="en-US" sz="3200" b="1" dirty="0" smtClean="0">
                <a:solidFill>
                  <a:schemeClr val="bg1"/>
                </a:solidFill>
              </a:rPr>
              <a:t>at a Glance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95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Established 1984; Amended 2012 &amp; 2014</a:t>
            </a:r>
          </a:p>
          <a:p>
            <a:endParaRPr lang="en-US" sz="2400" dirty="0" smtClean="0"/>
          </a:p>
          <a:p>
            <a:r>
              <a:rPr lang="en-US" sz="3000" dirty="0" smtClean="0"/>
              <a:t>Private units registered </a:t>
            </a:r>
            <a:r>
              <a:rPr lang="en-US" sz="3000" dirty="0"/>
              <a:t>on an annual </a:t>
            </a:r>
            <a:r>
              <a:rPr lang="en-US" sz="3000" dirty="0" smtClean="0"/>
              <a:t>basis (2013)</a:t>
            </a:r>
          </a:p>
          <a:p>
            <a:endParaRPr lang="en-US" sz="2400" dirty="0" smtClean="0"/>
          </a:p>
          <a:p>
            <a:r>
              <a:rPr lang="en-US" sz="3000" dirty="0" smtClean="0"/>
              <a:t>I</a:t>
            </a:r>
            <a:r>
              <a:rPr lang="en-US" sz="3000" dirty="0" smtClean="0"/>
              <a:t>nspections conducted on </a:t>
            </a:r>
            <a:r>
              <a:rPr lang="en-US" sz="3000" dirty="0"/>
              <a:t>a </a:t>
            </a:r>
            <a:r>
              <a:rPr lang="en-US" sz="3000" dirty="0" smtClean="0"/>
              <a:t>5-year </a:t>
            </a:r>
            <a:r>
              <a:rPr lang="en-US" sz="3000" dirty="0"/>
              <a:t>cycle </a:t>
            </a:r>
            <a:r>
              <a:rPr lang="en-US" sz="3000" dirty="0" smtClean="0"/>
              <a:t>(2014)</a:t>
            </a:r>
            <a:endParaRPr lang="en-US" sz="3000" dirty="0" smtClean="0"/>
          </a:p>
          <a:p>
            <a:endParaRPr lang="en-US" sz="2400" dirty="0" smtClean="0"/>
          </a:p>
          <a:p>
            <a:r>
              <a:rPr lang="en-US" sz="3000" dirty="0" smtClean="0"/>
              <a:t>Funded </a:t>
            </a:r>
            <a:r>
              <a:rPr lang="en-US" sz="3000" dirty="0"/>
              <a:t>by </a:t>
            </a:r>
            <a:r>
              <a:rPr lang="en-US" sz="3000" dirty="0" smtClean="0"/>
              <a:t>registration </a:t>
            </a:r>
            <a:r>
              <a:rPr lang="en-US" sz="3000" dirty="0"/>
              <a:t>f</a:t>
            </a:r>
            <a:r>
              <a:rPr lang="en-US" sz="3000" dirty="0" smtClean="0"/>
              <a:t>ees</a:t>
            </a:r>
            <a:r>
              <a:rPr lang="en-US" sz="3000" dirty="0"/>
              <a:t/>
            </a:r>
            <a:br>
              <a:rPr lang="en-US" sz="3000" dirty="0"/>
            </a:br>
            <a:endParaRPr lang="en-US" sz="2400" dirty="0" smtClean="0"/>
          </a:p>
          <a:p>
            <a:r>
              <a:rPr lang="en-US" sz="3000" dirty="0" smtClean="0"/>
              <a:t>Enforced </a:t>
            </a:r>
            <a:r>
              <a:rPr lang="en-US" sz="3000" dirty="0"/>
              <a:t>through </a:t>
            </a:r>
            <a:r>
              <a:rPr lang="en-US" sz="3000" dirty="0" smtClean="0"/>
              <a:t>fines</a:t>
            </a:r>
            <a:r>
              <a:rPr lang="en-US" sz="3000" dirty="0"/>
              <a:t>, </a:t>
            </a:r>
            <a:r>
              <a:rPr lang="en-US" sz="3000" dirty="0" smtClean="0"/>
              <a:t>prosecution</a:t>
            </a:r>
            <a:r>
              <a:rPr lang="en-US" sz="3000" dirty="0"/>
              <a:t>, C</a:t>
            </a:r>
            <a:r>
              <a:rPr lang="en-US" sz="3000" dirty="0" smtClean="0"/>
              <a:t>hronic </a:t>
            </a:r>
            <a:r>
              <a:rPr lang="en-US" sz="3000" dirty="0"/>
              <a:t>Offender </a:t>
            </a:r>
            <a:r>
              <a:rPr lang="en-US" sz="3000" dirty="0" smtClean="0"/>
              <a:t>designation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2590800" y="174171"/>
            <a:ext cx="541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Rental Ordinance (CBC 9-1.3) </a:t>
            </a:r>
            <a:endParaRPr lang="en-US" sz="3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+mj-lt"/>
              </a:rPr>
              <a:t>Rental Program Team</a:t>
            </a:r>
            <a:r>
              <a:rPr lang="en-US" sz="3200" b="1" dirty="0" smtClean="0">
                <a:latin typeface="+mj-lt"/>
              </a:rPr>
              <a:t>: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3200" dirty="0" smtClean="0">
                <a:latin typeface="+mj-lt"/>
              </a:rPr>
              <a:t> Director</a:t>
            </a:r>
            <a:endParaRPr lang="en-US" sz="3200" dirty="0" smtClean="0">
              <a:latin typeface="+mj-lt"/>
            </a:endParaRPr>
          </a:p>
          <a:p>
            <a:pPr algn="ctr">
              <a:buNone/>
            </a:pP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Admin Assistant</a:t>
            </a:r>
          </a:p>
          <a:p>
            <a:pPr algn="ctr">
              <a:buNone/>
            </a:pPr>
            <a:r>
              <a:rPr lang="en-US" sz="3200" dirty="0" smtClean="0">
                <a:latin typeface="+mj-lt"/>
              </a:rPr>
              <a:t>2 Field Supervisors</a:t>
            </a:r>
          </a:p>
          <a:p>
            <a:pPr algn="ctr">
              <a:buNone/>
            </a:pPr>
            <a:r>
              <a:rPr lang="en-US" dirty="0" smtClean="0">
                <a:latin typeface="+mj-lt"/>
              </a:rPr>
              <a:t>10 Housing Inspectors</a:t>
            </a:r>
          </a:p>
          <a:p>
            <a:pPr algn="ctr">
              <a:buNone/>
            </a:pPr>
            <a:r>
              <a:rPr lang="en-US" dirty="0" smtClean="0">
                <a:latin typeface="+mj-lt"/>
              </a:rPr>
              <a:t>Additional </a:t>
            </a:r>
            <a:r>
              <a:rPr lang="en-US" dirty="0" smtClean="0">
                <a:latin typeface="+mj-lt"/>
              </a:rPr>
              <a:t>administrative </a:t>
            </a:r>
            <a:r>
              <a:rPr lang="en-US" dirty="0" smtClean="0">
                <a:latin typeface="+mj-lt"/>
              </a:rPr>
              <a:t>support staff</a:t>
            </a:r>
            <a:endParaRPr lang="en-US" sz="3200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sz="3200" dirty="0" smtClean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+mj-lt"/>
              </a:rPr>
              <a:t>Management</a:t>
            </a:r>
            <a:endParaRPr lang="en-US" sz="3200" b="1" dirty="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96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        </a:t>
            </a:r>
            <a:r>
              <a:rPr lang="en-US" sz="3200" b="1" dirty="0" smtClean="0">
                <a:solidFill>
                  <a:schemeClr val="bg1"/>
                </a:solidFill>
              </a:rPr>
              <a:t>Registration Stats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latin typeface="+mj-lt"/>
              </a:rPr>
              <a:t>As of 12/7/2015:</a:t>
            </a:r>
          </a:p>
          <a:p>
            <a:endParaRPr lang="en-US" sz="3000" b="1" dirty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102,000 units</a:t>
            </a:r>
          </a:p>
          <a:p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26,000 properties</a:t>
            </a:r>
          </a:p>
          <a:p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17,000 </a:t>
            </a:r>
            <a:r>
              <a:rPr lang="en-US" sz="3000" dirty="0" smtClean="0">
                <a:latin typeface="+mj-lt"/>
              </a:rPr>
              <a:t>property </a:t>
            </a:r>
            <a:r>
              <a:rPr lang="en-US" sz="3000" dirty="0" smtClean="0">
                <a:latin typeface="+mj-lt"/>
              </a:rPr>
              <a:t>owners</a:t>
            </a:r>
          </a:p>
          <a:p>
            <a:endParaRPr lang="en-US" sz="3000" dirty="0" smtClean="0">
              <a:latin typeface="+mj-lt"/>
            </a:endParaRPr>
          </a:p>
          <a:p>
            <a:r>
              <a:rPr lang="en-US" sz="3000" dirty="0" smtClean="0">
                <a:latin typeface="+mj-lt"/>
              </a:rPr>
              <a:t>21,000 </a:t>
            </a:r>
            <a:r>
              <a:rPr lang="en-US" sz="3000" dirty="0" smtClean="0">
                <a:latin typeface="+mj-lt"/>
              </a:rPr>
              <a:t>units selected </a:t>
            </a:r>
            <a:r>
              <a:rPr lang="en-US" sz="3000" dirty="0" smtClean="0">
                <a:latin typeface="+mj-lt"/>
              </a:rPr>
              <a:t>for inspection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68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Annual </a:t>
            </a:r>
            <a:r>
              <a:rPr lang="en-US" dirty="0">
                <a:solidFill>
                  <a:prstClr val="black"/>
                </a:solidFill>
              </a:rPr>
              <a:t>reports required by </a:t>
            </a:r>
            <a:r>
              <a:rPr lang="en-US" dirty="0" smtClean="0">
                <a:solidFill>
                  <a:prstClr val="black"/>
                </a:solidFill>
              </a:rPr>
              <a:t>City Council 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Reporting to Cabinet on program performance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Outreach/ </a:t>
            </a:r>
            <a:r>
              <a:rPr lang="en-US" dirty="0" smtClean="0">
                <a:solidFill>
                  <a:prstClr val="black"/>
                </a:solidFill>
              </a:rPr>
              <a:t>Education </a:t>
            </a:r>
            <a:r>
              <a:rPr lang="en-US" dirty="0" smtClean="0">
                <a:solidFill>
                  <a:prstClr val="black"/>
                </a:solidFill>
              </a:rPr>
              <a:t>inquiries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>
              <a:buNone/>
            </a:pPr>
            <a:endParaRPr lang="en-US" dirty="0" smtClean="0">
              <a:latin typeface="Sorts mill goudy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0"/>
            <a:ext cx="5486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+mj-lt"/>
              </a:rPr>
              <a:t>Reporting Requirements </a:t>
            </a:r>
            <a:endParaRPr lang="en-US" sz="3200" b="1" dirty="0">
              <a:solidFill>
                <a:prstClr val="whit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13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4419600" cy="9604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Successes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Over </a:t>
            </a:r>
            <a:r>
              <a:rPr lang="en-US" dirty="0" smtClean="0"/>
              <a:t>100,000 </a:t>
            </a:r>
            <a:r>
              <a:rPr lang="en-US" dirty="0" smtClean="0"/>
              <a:t>rental units registered with ISD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Data-driven performance management efforts and ongoing program analysis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Improved relationship between ISD and </a:t>
            </a:r>
            <a:r>
              <a:rPr lang="en-US" dirty="0" smtClean="0"/>
              <a:t>property </a:t>
            </a:r>
            <a:r>
              <a:rPr lang="en-US" dirty="0" smtClean="0"/>
              <a:t>owners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“Problem-Property” owners held </a:t>
            </a:r>
            <a:r>
              <a:rPr lang="en-US" dirty="0" smtClean="0"/>
              <a:t>accountable for their </a:t>
            </a:r>
            <a:r>
              <a:rPr lang="en-US" dirty="0" smtClean="0"/>
              <a:t>properties </a:t>
            </a:r>
            <a:endParaRPr lang="en-US" dirty="0" smtClean="0"/>
          </a:p>
          <a:p>
            <a:endParaRPr lang="en-US" sz="30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79956" y="2590800"/>
            <a:ext cx="15840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u="sng" dirty="0" smtClean="0">
                <a:ln w="0"/>
                <a:solidFill>
                  <a:srgbClr val="2E309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orts mill goudy" pitchFamily="2" charset="0"/>
              </a:rPr>
              <a:t>End</a:t>
            </a:r>
            <a:endParaRPr lang="en-US" sz="9600" b="1" u="sng" dirty="0">
              <a:ln w="0"/>
              <a:solidFill>
                <a:srgbClr val="2E309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orts mill goud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6096000"/>
            <a:ext cx="514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BOSTON INSPECTIONAL SERVICES DEPARTMENT</a:t>
            </a:r>
          </a:p>
        </p:txBody>
      </p:sp>
    </p:spTree>
    <p:extLst>
      <p:ext uri="{BB962C8B-B14F-4D97-AF65-F5344CB8AC3E}">
        <p14:creationId xmlns:p14="http://schemas.microsoft.com/office/powerpoint/2010/main" val="19199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274</Words>
  <Application>Microsoft Office PowerPoint</Application>
  <PresentationFormat>On-screen Show (4:3)</PresentationFormat>
  <Paragraphs>66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PowerPoint Presentation</vt:lpstr>
      <vt:lpstr>Boston Housing at a Glance</vt:lpstr>
      <vt:lpstr>PowerPoint Presentation</vt:lpstr>
      <vt:lpstr>PowerPoint Presentation</vt:lpstr>
      <vt:lpstr>        Registration Stats</vt:lpstr>
      <vt:lpstr>PowerPoint Presentation</vt:lpstr>
      <vt:lpstr>Successes</vt:lpstr>
      <vt:lpstr>PowerPoint Presentation</vt:lpstr>
    </vt:vector>
  </TitlesOfParts>
  <Company>City of Boston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Marte, Vanessa</dc:creator>
  <cp:lastModifiedBy>KJohnson</cp:lastModifiedBy>
  <cp:revision>12</cp:revision>
  <dcterms:created xsi:type="dcterms:W3CDTF">2015-12-11T18:15:26Z</dcterms:created>
  <dcterms:modified xsi:type="dcterms:W3CDTF">2015-12-11T22:55:42Z</dcterms:modified>
</cp:coreProperties>
</file>