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9/17/2013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Omaha Healthy Kids Alliance</a:t>
            </a:r>
            <a:endParaRPr lang="en-US" dirty="0"/>
          </a:p>
        </p:txBody>
      </p:sp>
      <p:sp>
        <p:nvSpPr>
          <p:cNvPr id="3" name="Subtitle 2"/>
          <p:cNvSpPr>
            <a:spLocks noGrp="1"/>
          </p:cNvSpPr>
          <p:nvPr>
            <p:ph type="subTitle" idx="1"/>
          </p:nvPr>
        </p:nvSpPr>
        <p:spPr/>
        <p:txBody>
          <a:bodyPr/>
          <a:lstStyle/>
          <a:p>
            <a:r>
              <a:rPr lang="en-US" dirty="0" err="1" smtClean="0"/>
              <a:t>Kresge</a:t>
            </a:r>
            <a:r>
              <a:rPr lang="en-US" dirty="0" smtClean="0"/>
              <a:t>-Funded Healthy Homes Inspector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75" y="4783503"/>
            <a:ext cx="2020858" cy="1793984"/>
          </a:xfrm>
          <a:prstGeom prst="rect">
            <a:avLst/>
          </a:prstGeom>
        </p:spPr>
      </p:pic>
    </p:spTree>
    <p:extLst>
      <p:ext uri="{BB962C8B-B14F-4D97-AF65-F5344CB8AC3E}">
        <p14:creationId xmlns:p14="http://schemas.microsoft.com/office/powerpoint/2010/main" val="43694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53" y="6015646"/>
            <a:ext cx="778653" cy="691237"/>
          </a:xfrm>
          <a:prstGeom prst="rect">
            <a:avLst/>
          </a:prstGeom>
        </p:spPr>
      </p:pic>
      <p:sp>
        <p:nvSpPr>
          <p:cNvPr id="4" name="Rectangle 3"/>
          <p:cNvSpPr/>
          <p:nvPr/>
        </p:nvSpPr>
        <p:spPr>
          <a:xfrm>
            <a:off x="948906" y="925097"/>
            <a:ext cx="10644996" cy="4429354"/>
          </a:xfrm>
          <a:prstGeom prst="rect">
            <a:avLst/>
          </a:prstGeom>
        </p:spPr>
        <p:txBody>
          <a:bodyPr wrap="square">
            <a:spAutoFit/>
          </a:bodyPr>
          <a:lstStyle/>
          <a:p>
            <a:pPr>
              <a:lnSpc>
                <a:spcPct val="115000"/>
              </a:lnSpc>
              <a:spcAft>
                <a:spcPts val="1000"/>
              </a:spcAft>
            </a:pP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N</a:t>
            </a:r>
            <a:r>
              <a:rPr lang="en-US" sz="2400" dirty="0" smtClean="0">
                <a:latin typeface="Calibri" panose="020F0502020204030204" pitchFamily="34" charset="0"/>
                <a:ea typeface="Calibri" panose="020F0502020204030204" pitchFamily="34" charset="0"/>
                <a:cs typeface="Times New Roman" panose="02020603050405020304" pitchFamily="18" charset="0"/>
              </a:rPr>
              <a:t>ew </a:t>
            </a:r>
            <a:r>
              <a:rPr lang="en-US" sz="2400" dirty="0">
                <a:latin typeface="Calibri" panose="020F0502020204030204" pitchFamily="34" charset="0"/>
                <a:ea typeface="Calibri" panose="020F0502020204030204" pitchFamily="34" charset="0"/>
                <a:cs typeface="Times New Roman" panose="02020603050405020304" pitchFamily="18" charset="0"/>
              </a:rPr>
              <a:t>position within the Housing and Community Development Division of the City of Omaha Planning Department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Unique position </a:t>
            </a:r>
            <a:r>
              <a:rPr lang="en-US" sz="2400" dirty="0">
                <a:latin typeface="Calibri" panose="020F0502020204030204" pitchFamily="34" charset="0"/>
                <a:ea typeface="Calibri" panose="020F0502020204030204" pitchFamily="34" charset="0"/>
                <a:cs typeface="Times New Roman" panose="02020603050405020304" pitchFamily="18" charset="0"/>
              </a:rPr>
              <a:t>that will increase the City’s Healthy Home </a:t>
            </a:r>
            <a:r>
              <a:rPr lang="en-US" sz="2400" dirty="0" smtClean="0">
                <a:latin typeface="Calibri" panose="020F0502020204030204" pitchFamily="34" charset="0"/>
                <a:ea typeface="Calibri" panose="020F0502020204030204" pitchFamily="34" charset="0"/>
                <a:cs typeface="Times New Roman" panose="02020603050405020304" pitchFamily="18" charset="0"/>
              </a:rPr>
              <a:t>capacity: </a:t>
            </a:r>
          </a:p>
          <a:p>
            <a:pPr marL="800100" lvl="1" indent="-342900">
              <a:lnSpc>
                <a:spcPct val="115000"/>
              </a:lnSpc>
              <a:spcAft>
                <a:spcPts val="1000"/>
              </a:spcAft>
              <a:buFont typeface="Wingdings" panose="05000000000000000000" pitchFamily="2" charset="2"/>
              <a:buChar char="v"/>
            </a:pPr>
            <a:r>
              <a:rPr lang="en-US" sz="2400" dirty="0" smtClean="0">
                <a:latin typeface="Calibri" panose="020F0502020204030204" pitchFamily="34" charset="0"/>
                <a:ea typeface="Calibri" panose="020F0502020204030204" pitchFamily="34" charset="0"/>
                <a:cs typeface="Times New Roman" panose="02020603050405020304" pitchFamily="18" charset="0"/>
              </a:rPr>
              <a:t>by </a:t>
            </a:r>
            <a:r>
              <a:rPr lang="en-US" sz="2400" dirty="0">
                <a:latin typeface="Calibri" panose="020F0502020204030204" pitchFamily="34" charset="0"/>
                <a:ea typeface="Calibri" panose="020F0502020204030204" pitchFamily="34" charset="0"/>
                <a:cs typeface="Times New Roman" panose="02020603050405020304" pitchFamily="18" charset="0"/>
              </a:rPr>
              <a:t>allowing the City to provide Healthy Home assistance to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public</a:t>
            </a:r>
          </a:p>
          <a:p>
            <a:pPr marL="800100" lvl="1" indent="-342900">
              <a:lnSpc>
                <a:spcPct val="115000"/>
              </a:lnSpc>
              <a:spcAft>
                <a:spcPts val="1000"/>
              </a:spcAft>
              <a:buFont typeface="Wingdings" panose="05000000000000000000" pitchFamily="2" charset="2"/>
              <a:buChar char="v"/>
            </a:pPr>
            <a:r>
              <a:rPr lang="en-US" sz="2400" dirty="0" smtClean="0">
                <a:latin typeface="Calibri" panose="020F0502020204030204" pitchFamily="34" charset="0"/>
                <a:ea typeface="Calibri" panose="020F0502020204030204" pitchFamily="34" charset="0"/>
                <a:cs typeface="Times New Roman" panose="02020603050405020304" pitchFamily="18" charset="0"/>
              </a:rPr>
              <a:t>by </a:t>
            </a:r>
            <a:r>
              <a:rPr lang="en-US" sz="2400" dirty="0">
                <a:latin typeface="Calibri" panose="020F0502020204030204" pitchFamily="34" charset="0"/>
                <a:ea typeface="Calibri" panose="020F0502020204030204" pitchFamily="34" charset="0"/>
                <a:cs typeface="Times New Roman" panose="02020603050405020304" pitchFamily="18" charset="0"/>
              </a:rPr>
              <a:t>providing Healthy Home training to City </a:t>
            </a:r>
            <a:r>
              <a:rPr lang="en-US" sz="2400" dirty="0" smtClean="0">
                <a:latin typeface="Calibri" panose="020F0502020204030204" pitchFamily="34" charset="0"/>
                <a:ea typeface="Calibri" panose="020F0502020204030204" pitchFamily="34" charset="0"/>
                <a:cs typeface="Times New Roman" panose="02020603050405020304" pitchFamily="18" charset="0"/>
              </a:rPr>
              <a:t>staff</a:t>
            </a:r>
          </a:p>
          <a:p>
            <a:pPr marL="800100" lvl="1" indent="-342900">
              <a:lnSpc>
                <a:spcPct val="115000"/>
              </a:lnSpc>
              <a:spcAft>
                <a:spcPts val="1000"/>
              </a:spcAft>
              <a:buFont typeface="Wingdings" panose="05000000000000000000" pitchFamily="2" charset="2"/>
              <a:buChar char="v"/>
            </a:pPr>
            <a:r>
              <a:rPr lang="en-US" sz="2400" dirty="0" smtClean="0">
                <a:latin typeface="Calibri" panose="020F0502020204030204" pitchFamily="34" charset="0"/>
                <a:ea typeface="Calibri" panose="020F0502020204030204" pitchFamily="34" charset="0"/>
                <a:cs typeface="Times New Roman" panose="02020603050405020304" pitchFamily="18" charset="0"/>
              </a:rPr>
              <a:t>by </a:t>
            </a:r>
            <a:r>
              <a:rPr lang="en-US" sz="2400" dirty="0">
                <a:latin typeface="Calibri" panose="020F0502020204030204" pitchFamily="34" charset="0"/>
                <a:ea typeface="Calibri" panose="020F0502020204030204" pitchFamily="34" charset="0"/>
                <a:cs typeface="Times New Roman" panose="02020603050405020304" pitchFamily="18" charset="0"/>
              </a:rPr>
              <a:t>helping to build a comprehensive Healthy Homes program for the City. </a:t>
            </a:r>
          </a:p>
          <a:p>
            <a:pPr marL="342900" indent="-342900">
              <a:lnSpc>
                <a:spcPct val="115000"/>
              </a:lnSpc>
              <a:spcAft>
                <a:spcPts val="10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The HHCS </a:t>
            </a:r>
            <a:r>
              <a:rPr lang="en-US" sz="2400" dirty="0">
                <a:latin typeface="Calibri" panose="020F0502020204030204" pitchFamily="34" charset="0"/>
                <a:ea typeface="Calibri" panose="020F0502020204030204" pitchFamily="34" charset="0"/>
                <a:cs typeface="Times New Roman" panose="02020603050405020304" pitchFamily="18" charset="0"/>
              </a:rPr>
              <a:t>will help develop and evaluate an alternate code violation response model, one that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emphasizes correction rather than enforcement</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0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675" y="1023669"/>
            <a:ext cx="10154749" cy="969034"/>
          </a:xfrm>
        </p:spPr>
        <p:txBody>
          <a:bodyPr>
            <a:noAutofit/>
          </a:bodyPr>
          <a:lstStyle/>
          <a:p>
            <a:pPr marL="285750" indent="-285750" algn="l">
              <a:lnSpc>
                <a:spcPct val="115000"/>
              </a:lnSpc>
              <a:spcBef>
                <a:spcPts val="2400"/>
              </a:spcBef>
              <a:buFont typeface="Arial" panose="020B0604020202020204" pitchFamily="34" charset="0"/>
              <a:buChar char="•"/>
            </a:pPr>
            <a: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000" kern="0" dirty="0" smtClean="0">
                <a:latin typeface="Cambria" panose="02040503050406030204" pitchFamily="18" charset="0"/>
                <a:ea typeface="Times New Roman" panose="02020603050405020304" pitchFamily="18" charset="0"/>
                <a:cs typeface="Times New Roman" panose="02020603050405020304" pitchFamily="18" charset="0"/>
              </a:rPr>
              <a:t>Goals</a:t>
            </a:r>
            <a:br>
              <a:rPr lang="en-US" sz="4000" kern="0" dirty="0" smtClean="0">
                <a:latin typeface="Cambria" panose="02040503050406030204" pitchFamily="18" charset="0"/>
                <a:ea typeface="Times New Roman" panose="02020603050405020304" pitchFamily="18" charset="0"/>
                <a:cs typeface="Times New Roman" panose="02020603050405020304" pitchFamily="18" charset="0"/>
              </a:rPr>
            </a:br>
            <a:r>
              <a:rPr lang="en-US" sz="1400" kern="0" dirty="0" smtClean="0">
                <a:latin typeface="Cambria" panose="02040503050406030204" pitchFamily="18" charset="0"/>
                <a:ea typeface="Times New Roman" panose="02020603050405020304" pitchFamily="18" charset="0"/>
                <a:cs typeface="Times New Roman" panose="02020603050405020304" pitchFamily="18" charset="0"/>
              </a:rPr>
              <a:t/>
            </a:r>
            <a:br>
              <a:rPr lang="en-US" sz="1400" kern="0" dirty="0" smtClean="0">
                <a:latin typeface="Cambria" panose="02040503050406030204" pitchFamily="18" charset="0"/>
                <a:ea typeface="Times New Roman" panose="02020603050405020304" pitchFamily="18" charset="0"/>
                <a:cs typeface="Times New Roman" panose="02020603050405020304" pitchFamily="18" charset="0"/>
              </a:rPr>
            </a:br>
            <a:r>
              <a:rPr lang="en-US" sz="2000" kern="0" dirty="0" smtClean="0">
                <a:latin typeface="Cambria" panose="02040503050406030204" pitchFamily="18" charset="0"/>
                <a:ea typeface="Times New Roman" panose="02020603050405020304" pitchFamily="18" charset="0"/>
                <a:cs typeface="Times New Roman" panose="02020603050405020304" pitchFamily="18" charset="0"/>
              </a:rPr>
              <a:t>1. </a:t>
            </a:r>
            <a:r>
              <a:rPr lang="en-US" sz="2000" dirty="0" smtClean="0">
                <a:latin typeface="Calibri" panose="020F0502020204030204" pitchFamily="34" charset="0"/>
                <a:ea typeface="Calibri" panose="020F0502020204030204" pitchFamily="34" charset="0"/>
                <a:cs typeface="Times New Roman" panose="02020603050405020304" pitchFamily="18" charset="0"/>
              </a:rPr>
              <a:t>compliance </a:t>
            </a:r>
            <a:r>
              <a:rPr lang="en-US" sz="2000" dirty="0">
                <a:latin typeface="Calibri" panose="020F0502020204030204" pitchFamily="34" charset="0"/>
                <a:ea typeface="Calibri" panose="020F0502020204030204" pitchFamily="34" charset="0"/>
                <a:cs typeface="Times New Roman" panose="02020603050405020304" pitchFamily="18" charset="0"/>
              </a:rPr>
              <a:t>with, rather than enforcement of, the City’s housing codes to assure a safe, decent, and suitable home environment for every Omaha </a:t>
            </a:r>
            <a:r>
              <a:rPr lang="en-US" sz="2000" dirty="0" smtClean="0">
                <a:latin typeface="Calibri" panose="020F0502020204030204" pitchFamily="34" charset="0"/>
                <a:ea typeface="Calibri" panose="020F0502020204030204" pitchFamily="34" charset="0"/>
                <a:cs typeface="Times New Roman" panose="02020603050405020304" pitchFamily="18" charset="0"/>
              </a:rPr>
              <a:t>resident,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2. Establish </a:t>
            </a:r>
            <a:r>
              <a:rPr lang="en-US" sz="2000" dirty="0">
                <a:latin typeface="Calibri" panose="020F0502020204030204" pitchFamily="34" charset="0"/>
                <a:ea typeface="Calibri" panose="020F0502020204030204" pitchFamily="34" charset="0"/>
                <a:cs typeface="Times New Roman" panose="02020603050405020304" pitchFamily="18" charset="0"/>
              </a:rPr>
              <a:t>Standard Operating Procedures (“SOPs”) for Healthy Homes code compliance, </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3. provide </a:t>
            </a:r>
            <a:r>
              <a:rPr lang="en-US" sz="2000" dirty="0">
                <a:latin typeface="Calibri" panose="020F0502020204030204" pitchFamily="34" charset="0"/>
                <a:ea typeface="Calibri" panose="020F0502020204030204" pitchFamily="34" charset="0"/>
                <a:cs typeface="Times New Roman" panose="02020603050405020304" pitchFamily="18" charset="0"/>
              </a:rPr>
              <a:t>Healthy Home training to City </a:t>
            </a:r>
            <a:r>
              <a:rPr lang="en-US" sz="2000" dirty="0" smtClean="0">
                <a:latin typeface="Calibri" panose="020F0502020204030204" pitchFamily="34" charset="0"/>
                <a:ea typeface="Calibri" panose="020F0502020204030204" pitchFamily="34" charset="0"/>
                <a:cs typeface="Times New Roman" panose="02020603050405020304" pitchFamily="18" charset="0"/>
              </a:rPr>
              <a:t>staff</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4. help to </a:t>
            </a:r>
            <a:r>
              <a:rPr lang="en-US" sz="2000" dirty="0">
                <a:latin typeface="Calibri" panose="020F0502020204030204" pitchFamily="34" charset="0"/>
                <a:ea typeface="Calibri" panose="020F0502020204030204" pitchFamily="34" charset="0"/>
                <a:cs typeface="Times New Roman" panose="02020603050405020304" pitchFamily="18" charset="0"/>
              </a:rPr>
              <a:t>develop the City’s comprehensive healthy homes program.</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53" y="6015646"/>
            <a:ext cx="778653" cy="691237"/>
          </a:xfrm>
          <a:prstGeom prst="rect">
            <a:avLst/>
          </a:prstGeom>
        </p:spPr>
      </p:pic>
    </p:spTree>
    <p:extLst>
      <p:ext uri="{BB962C8B-B14F-4D97-AF65-F5344CB8AC3E}">
        <p14:creationId xmlns:p14="http://schemas.microsoft.com/office/powerpoint/2010/main" val="322708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6" y="514710"/>
            <a:ext cx="10353761" cy="1150189"/>
          </a:xfrm>
        </p:spPr>
        <p:txBody>
          <a:bodyPr>
            <a:normAutofit fontScale="90000"/>
          </a:bodyPr>
          <a:lstStyle/>
          <a:p>
            <a:pPr algn="l">
              <a:lnSpc>
                <a:spcPct val="115000"/>
              </a:lnSpc>
              <a:spcBef>
                <a:spcPts val="2400"/>
              </a:spcBef>
            </a:pPr>
            <a: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smtClean="0">
                <a:latin typeface="Cambria" panose="02040503050406030204" pitchFamily="18" charset="0"/>
                <a:ea typeface="Times New Roman" panose="02020603050405020304" pitchFamily="18" charset="0"/>
                <a:cs typeface="Times New Roman" panose="02020603050405020304" pitchFamily="18" charset="0"/>
              </a:rPr>
              <a:t>training/certification Benchmarks</a:t>
            </a:r>
            <a:br>
              <a:rPr lang="en-US" sz="4400" kern="0" dirty="0" smtClean="0">
                <a:latin typeface="Cambria" panose="02040503050406030204" pitchFamily="18" charset="0"/>
                <a:ea typeface="Times New Roman" panose="02020603050405020304" pitchFamily="18" charset="0"/>
                <a:cs typeface="Times New Roman" panose="02020603050405020304" pitchFamily="18" charset="0"/>
              </a:rPr>
            </a:br>
            <a:r>
              <a:rPr lang="en-US" sz="18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800"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8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18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Within first quarter</a:t>
            </a:r>
            <a:b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b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	- National </a:t>
            </a:r>
            <a:r>
              <a:rPr lang="en-US" sz="2200" kern="0" cap="none" dirty="0">
                <a:latin typeface="Cambria" panose="02040503050406030204" pitchFamily="18" charset="0"/>
                <a:ea typeface="Times New Roman" panose="02020603050405020304" pitchFamily="18" charset="0"/>
                <a:cs typeface="Times New Roman" panose="02020603050405020304" pitchFamily="18" charset="0"/>
              </a:rPr>
              <a:t>C</a:t>
            </a: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enter for Healthy </a:t>
            </a:r>
            <a:r>
              <a:rPr lang="en-US" sz="2200" kern="0" cap="none" dirty="0">
                <a:latin typeface="Cambria" panose="02040503050406030204" pitchFamily="18" charset="0"/>
                <a:ea typeface="Times New Roman" panose="02020603050405020304" pitchFamily="18" charset="0"/>
                <a:cs typeface="Times New Roman" panose="02020603050405020304" pitchFamily="18" charset="0"/>
              </a:rPr>
              <a:t>H</a:t>
            </a: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ousing </a:t>
            </a:r>
            <a:r>
              <a:rPr lang="en-US" sz="2200" kern="0" cap="none" dirty="0">
                <a:latin typeface="Cambria" panose="02040503050406030204" pitchFamily="18" charset="0"/>
                <a:ea typeface="Times New Roman" panose="02020603050405020304" pitchFamily="18" charset="0"/>
                <a:cs typeface="Times New Roman" panose="02020603050405020304" pitchFamily="18" charset="0"/>
              </a:rPr>
              <a:t>H</a:t>
            </a: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ealthy </a:t>
            </a:r>
            <a:r>
              <a:rPr lang="en-US" sz="2200" kern="0" cap="none" dirty="0">
                <a:latin typeface="Cambria" panose="02040503050406030204" pitchFamily="18" charset="0"/>
                <a:ea typeface="Times New Roman" panose="02020603050405020304" pitchFamily="18" charset="0"/>
                <a:cs typeface="Times New Roman" panose="02020603050405020304" pitchFamily="18" charset="0"/>
              </a:rPr>
              <a:t>H</a:t>
            </a: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omes </a:t>
            </a:r>
            <a:r>
              <a:rPr lang="en-US" sz="2200" kern="0" cap="none" dirty="0">
                <a:latin typeface="Cambria" panose="02040503050406030204" pitchFamily="18" charset="0"/>
                <a:ea typeface="Times New Roman" panose="02020603050405020304" pitchFamily="18" charset="0"/>
                <a:cs typeface="Times New Roman" panose="02020603050405020304" pitchFamily="18" charset="0"/>
              </a:rPr>
              <a:t>S</a:t>
            </a: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pecialist via OHKA</a:t>
            </a:r>
            <a:b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b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	</a:t>
            </a:r>
            <a:b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b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Within first year</a:t>
            </a:r>
            <a:b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b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	- Lead risk assessor and lead supervisor and RRP (Metro)</a:t>
            </a:r>
            <a:b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b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	- Weatherization installer (Metro)</a:t>
            </a:r>
            <a:b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b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	- Radon measurement specialist</a:t>
            </a:r>
            <a:b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br>
            <a: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t>	- AACE/ICC property maintenance and housing inspector certification, or 		similar</a:t>
            </a:r>
            <a:br>
              <a:rPr lang="en-US" sz="2200" kern="0" cap="none" dirty="0" smtClean="0">
                <a:latin typeface="Cambria" panose="02040503050406030204" pitchFamily="18" charset="0"/>
                <a:ea typeface="Times New Roman" panose="02020603050405020304" pitchFamily="18" charset="0"/>
                <a:cs typeface="Times New Roman" panose="02020603050405020304" pitchFamily="18" charset="0"/>
              </a:rPr>
            </a:br>
            <a:r>
              <a:rPr lang="en-US" sz="2200" kern="0" cap="none"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2200" kern="0" cap="none"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cap="none"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cap="none"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cap="none"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cap="none"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r>
            <a:br>
              <a:rPr lang="en-US" sz="4400"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r>
              <a:rPr lang="en-US" sz="1300" dirty="0" smtClean="0">
                <a:latin typeface="Calibri" panose="020F0502020204030204" pitchFamily="34" charset="0"/>
                <a:ea typeface="Calibri" panose="020F0502020204030204" pitchFamily="34" charset="0"/>
                <a:cs typeface="Times New Roman" panose="02020603050405020304" pitchFamily="18" charset="0"/>
              </a:rPr>
              <a:t/>
            </a:r>
            <a:br>
              <a:rPr lang="en-US" sz="1300" dirty="0" smtClean="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53" y="6015646"/>
            <a:ext cx="778653" cy="691237"/>
          </a:xfrm>
          <a:prstGeom prst="rect">
            <a:avLst/>
          </a:prstGeom>
        </p:spPr>
      </p:pic>
    </p:spTree>
    <p:extLst>
      <p:ext uri="{BB962C8B-B14F-4D97-AF65-F5344CB8AC3E}">
        <p14:creationId xmlns:p14="http://schemas.microsoft.com/office/powerpoint/2010/main" val="27245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7261" y="888145"/>
            <a:ext cx="9411418" cy="4016484"/>
          </a:xfrm>
          <a:prstGeom prst="rect">
            <a:avLst/>
          </a:prstGeom>
        </p:spPr>
        <p:txBody>
          <a:bodyPr wrap="square">
            <a:spAutoFit/>
          </a:bodyPr>
          <a:lstStyle/>
          <a:p>
            <a:pPr>
              <a:lnSpc>
                <a:spcPct val="115000"/>
              </a:lnSpc>
              <a:spcBef>
                <a:spcPts val="2400"/>
              </a:spcBef>
            </a:pPr>
            <a:r>
              <a:rPr lang="en-US" sz="24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Healthy Homes Assessments and Corrective Action </a:t>
            </a:r>
            <a:r>
              <a:rPr lang="en-US" sz="2400" b="1"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Management</a:t>
            </a:r>
            <a:endParaRPr lang="en-US" sz="24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The HHCS will conduct healthy homes assessments and provide corrective action management to 360 clients over the three year grant period.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In </a:t>
            </a:r>
            <a:r>
              <a:rPr lang="en-US" sz="1600" dirty="0">
                <a:latin typeface="Calibri" panose="020F0502020204030204" pitchFamily="34" charset="0"/>
                <a:ea typeface="Calibri" panose="020F0502020204030204" pitchFamily="34" charset="0"/>
                <a:cs typeface="Times New Roman" panose="02020603050405020304" pitchFamily="18" charset="0"/>
              </a:rPr>
              <a:t>some cases, corrective action management may include relatively simple tasks, such as installing carbon monoxide detectors.  In others, more costly and time consuming steps may be </a:t>
            </a:r>
            <a:r>
              <a:rPr lang="en-US" sz="1600" dirty="0" smtClean="0">
                <a:latin typeface="Calibri" panose="020F0502020204030204" pitchFamily="34" charset="0"/>
                <a:ea typeface="Calibri" panose="020F0502020204030204" pitchFamily="34" charset="0"/>
                <a:cs typeface="Times New Roman" panose="02020603050405020304" pitchFamily="18" charset="0"/>
              </a:rPr>
              <a:t>required.</a:t>
            </a:r>
          </a:p>
          <a:p>
            <a:pPr>
              <a:lnSpc>
                <a:spcPct val="115000"/>
              </a:lnSpc>
              <a:spcAft>
                <a:spcPts val="10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Corrective </a:t>
            </a:r>
            <a:r>
              <a:rPr lang="en-US" sz="1600" dirty="0">
                <a:latin typeface="Calibri" panose="020F0502020204030204" pitchFamily="34" charset="0"/>
                <a:ea typeface="Calibri" panose="020F0502020204030204" pitchFamily="34" charset="0"/>
                <a:cs typeface="Times New Roman" panose="02020603050405020304" pitchFamily="18" charset="0"/>
              </a:rPr>
              <a:t>action management includes working with the client to find cost-effective solutions for problems, especially potential code violations identified in the healthy homes assessment. Resources for corrective action management will come from many sources, including City programs, other local or federal programs, and programs run by non-profit agencies.</a:t>
            </a:r>
          </a:p>
          <a:p>
            <a:pPr>
              <a:lnSpc>
                <a:spcPct val="115000"/>
              </a:lnSpc>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Also, the HHCS will identify and notify the client of other types of potential code violations that may be present. The client will be responsible for correcting the potential code violations. This will not be a code enforcement action.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53" y="6015646"/>
            <a:ext cx="778653" cy="691237"/>
          </a:xfrm>
          <a:prstGeom prst="rect">
            <a:avLst/>
          </a:prstGeom>
        </p:spPr>
      </p:pic>
    </p:spTree>
    <p:extLst>
      <p:ext uri="{BB962C8B-B14F-4D97-AF65-F5344CB8AC3E}">
        <p14:creationId xmlns:p14="http://schemas.microsoft.com/office/powerpoint/2010/main" val="270099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139" y="1370640"/>
            <a:ext cx="8410755" cy="3465244"/>
          </a:xfrm>
          <a:prstGeom prst="rect">
            <a:avLst/>
          </a:prstGeom>
        </p:spPr>
        <p:txBody>
          <a:bodyPr wrap="square">
            <a:spAutoFit/>
          </a:bodyPr>
          <a:lstStyle/>
          <a:p>
            <a:pPr>
              <a:lnSpc>
                <a:spcPct val="115000"/>
              </a:lnSpc>
              <a:spcBef>
                <a:spcPts val="2400"/>
              </a:spcBef>
            </a:pPr>
            <a:r>
              <a:rPr lang="en-US" sz="24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Standard Operating Procedures</a:t>
            </a:r>
          </a:p>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SOPs provide clear instructions on how to conduct a healthy home assessment, what items to look for during the assessment, and how the identified problems can be corrected. SOPs will be developed for the Seven Principals of Healthy Homes (i.e., Dry, Clean, Safe, Well-ventilated, Pest-free, Contaminant-free, and Well-maintained.) Additional SOPs may be developed, if necessary</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53" y="6015646"/>
            <a:ext cx="778653" cy="691237"/>
          </a:xfrm>
          <a:prstGeom prst="rect">
            <a:avLst/>
          </a:prstGeom>
        </p:spPr>
      </p:pic>
    </p:spTree>
    <p:extLst>
      <p:ext uri="{BB962C8B-B14F-4D97-AF65-F5344CB8AC3E}">
        <p14:creationId xmlns:p14="http://schemas.microsoft.com/office/powerpoint/2010/main" val="182798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897" y="1601533"/>
            <a:ext cx="7944928" cy="3065455"/>
          </a:xfrm>
          <a:prstGeom prst="rect">
            <a:avLst/>
          </a:prstGeom>
        </p:spPr>
        <p:txBody>
          <a:bodyPr wrap="square">
            <a:spAutoFit/>
          </a:bodyPr>
          <a:lstStyle/>
          <a:p>
            <a:pPr lvl="0">
              <a:lnSpc>
                <a:spcPct val="115000"/>
              </a:lnSpc>
              <a:spcBef>
                <a:spcPts val="2400"/>
              </a:spcBef>
            </a:pPr>
            <a:r>
              <a:rPr lang="en-US" sz="24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Target Area Priority</a:t>
            </a:r>
          </a:p>
          <a:p>
            <a:pPr lvl="0">
              <a:lnSpc>
                <a:spcPct val="115000"/>
              </a:lnSpc>
              <a:spcAft>
                <a:spcPts val="1000"/>
              </a:spcAft>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The City will focus resources in the Deer Park, Columbus Park, and Prospect Village neighborhoods over the next three years. If residents of these neighborhoods are receptive to a neighborhood approach toward healthy housing, then the HHCS will prioritize residents of these neighborhoods over residents living elsewhere in the City and Douglas County.</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53" y="6015646"/>
            <a:ext cx="778653" cy="691237"/>
          </a:xfrm>
          <a:prstGeom prst="rect">
            <a:avLst/>
          </a:prstGeom>
        </p:spPr>
      </p:pic>
    </p:spTree>
    <p:extLst>
      <p:ext uri="{BB962C8B-B14F-4D97-AF65-F5344CB8AC3E}">
        <p14:creationId xmlns:p14="http://schemas.microsoft.com/office/powerpoint/2010/main" val="305790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flipH="1">
            <a:off x="2724980" y="896816"/>
            <a:ext cx="1781175" cy="1433195"/>
          </a:xfrm>
          <a:prstGeom prst="rect">
            <a:avLst/>
          </a:prstGeom>
          <a:solidFill>
            <a:sysClr val="window" lastClr="FFFFFF"/>
          </a:solidFill>
          <a:ln w="19050">
            <a:solidFill>
              <a:sysClr val="windowText" lastClr="000000">
                <a:lumMod val="50000"/>
                <a:lumOff val="50000"/>
              </a:sys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noAutofit/>
          </a:bodyPr>
          <a:lstStyle/>
          <a:p>
            <a:pPr marL="0" marR="0">
              <a:lnSpc>
                <a:spcPct val="115000"/>
              </a:lnSpc>
              <a:spcBef>
                <a:spcPts val="0"/>
              </a:spcBef>
              <a:spcAft>
                <a:spcPts val="0"/>
              </a:spcAft>
            </a:pPr>
            <a:r>
              <a:rPr lang="en-US" sz="100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OneTouch Assessment by OneTouch partners results in referral to City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auto">
          <a:xfrm flipH="1">
            <a:off x="4871915" y="896816"/>
            <a:ext cx="1783080" cy="1433830"/>
          </a:xfrm>
          <a:prstGeom prst="rect">
            <a:avLst/>
          </a:prstGeom>
          <a:solidFill>
            <a:sysClr val="window" lastClr="FFFFFF"/>
          </a:solidFill>
          <a:ln w="19050">
            <a:solidFill>
              <a:sysClr val="windowText" lastClr="000000">
                <a:lumMod val="50000"/>
                <a:lumOff val="50000"/>
              </a:sys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noAutofit/>
          </a:bodyPr>
          <a:lstStyle/>
          <a:p>
            <a:pPr marL="0" marR="0">
              <a:lnSpc>
                <a:spcPct val="115000"/>
              </a:lnSpc>
              <a:spcBef>
                <a:spcPts val="0"/>
              </a:spcBef>
              <a:spcAft>
                <a:spcPts val="0"/>
              </a:spcAft>
            </a:pPr>
            <a:r>
              <a:rPr lang="en-US" sz="100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Community Developer assesses home for eligibility /</a:t>
            </a:r>
            <a:r>
              <a:rPr lang="en-US" sz="1000" b="1">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HHCS</a:t>
            </a:r>
            <a:r>
              <a:rPr lang="en-US" sz="100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conducts HH Assessment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flipH="1">
            <a:off x="6166680" y="2695136"/>
            <a:ext cx="1783080" cy="1426845"/>
          </a:xfrm>
          <a:prstGeom prst="rect">
            <a:avLst/>
          </a:prstGeom>
          <a:solidFill>
            <a:sysClr val="window" lastClr="FFFFFF"/>
          </a:solidFill>
          <a:ln w="19050">
            <a:solidFill>
              <a:sysClr val="windowText" lastClr="000000">
                <a:lumMod val="50000"/>
                <a:lumOff val="50000"/>
              </a:sys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noAutofit/>
          </a:bodyPr>
          <a:lstStyle/>
          <a:p>
            <a:pPr marL="0" marR="0">
              <a:lnSpc>
                <a:spcPct val="115000"/>
              </a:lnSpc>
              <a:spcBef>
                <a:spcPts val="0"/>
              </a:spcBef>
              <a:spcAft>
                <a:spcPts val="0"/>
              </a:spcAft>
            </a:pPr>
            <a:r>
              <a:rPr lang="en-US" sz="100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If ineligible or money is not available, the</a:t>
            </a:r>
            <a:r>
              <a:rPr lang="en-US" sz="1000" b="1">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HHCS</a:t>
            </a:r>
            <a:r>
              <a:rPr lang="en-US" sz="100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helps find other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flipH="1">
            <a:off x="7060760" y="905071"/>
            <a:ext cx="1828800" cy="1424940"/>
          </a:xfrm>
          <a:prstGeom prst="rect">
            <a:avLst/>
          </a:prstGeom>
          <a:solidFill>
            <a:sysClr val="window" lastClr="FFFFFF"/>
          </a:solidFill>
          <a:ln w="19050">
            <a:solidFill>
              <a:sysClr val="windowText" lastClr="000000">
                <a:lumMod val="50000"/>
                <a:lumOff val="50000"/>
              </a:sys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noAutofit/>
          </a:bodyPr>
          <a:lstStyle/>
          <a:p>
            <a:pPr marL="0" marR="0">
              <a:lnSpc>
                <a:spcPct val="115000"/>
              </a:lnSpc>
              <a:spcBef>
                <a:spcPts val="0"/>
              </a:spcBef>
              <a:spcAft>
                <a:spcPts val="0"/>
              </a:spcAft>
            </a:pPr>
            <a:r>
              <a:rPr lang="en-US" sz="100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If eligible and money is available, the home is enrolled in </a:t>
            </a:r>
            <a:r>
              <a:rPr lang="en-US"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City</a:t>
            </a:r>
            <a:r>
              <a:rPr lang="en-US" sz="100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a:spLocks noChangeArrowheads="1"/>
          </p:cNvSpPr>
          <p:nvPr/>
        </p:nvSpPr>
        <p:spPr bwMode="auto">
          <a:xfrm flipH="1">
            <a:off x="2725615" y="4470596"/>
            <a:ext cx="1778000" cy="1421765"/>
          </a:xfrm>
          <a:prstGeom prst="rect">
            <a:avLst/>
          </a:prstGeom>
          <a:solidFill>
            <a:sysClr val="window" lastClr="FFFFFF"/>
          </a:solidFill>
          <a:ln w="19050">
            <a:solidFill>
              <a:sysClr val="windowText" lastClr="000000">
                <a:lumMod val="50000"/>
                <a:lumOff val="50000"/>
              </a:sys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noAutofit/>
          </a:bodyPr>
          <a:lstStyle/>
          <a:p>
            <a:pPr marL="0" marR="0">
              <a:lnSpc>
                <a:spcPct val="115000"/>
              </a:lnSpc>
              <a:spcBef>
                <a:spcPts val="0"/>
              </a:spcBef>
              <a:spcAft>
                <a:spcPts val="0"/>
              </a:spcAft>
            </a:pPr>
            <a:r>
              <a:rPr lang="en-US" sz="10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HHCS</a:t>
            </a:r>
            <a:r>
              <a:rPr lang="en-US" sz="100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receives referrals from sources other than </a:t>
            </a:r>
            <a:r>
              <a:rPr lang="en-US" sz="1000" dirty="0" smtClean="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OneTouch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flipH="1">
            <a:off x="4871915" y="4470596"/>
            <a:ext cx="1828800" cy="1421765"/>
          </a:xfrm>
          <a:prstGeom prst="rect">
            <a:avLst/>
          </a:prstGeom>
          <a:solidFill>
            <a:sysClr val="window" lastClr="FFFFFF"/>
          </a:solidFill>
          <a:ln w="19050">
            <a:solidFill>
              <a:sysClr val="windowText" lastClr="000000">
                <a:lumMod val="50000"/>
                <a:lumOff val="50000"/>
              </a:sys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noAutofit/>
          </a:bodyPr>
          <a:lstStyle/>
          <a:p>
            <a:pPr marL="0" marR="0">
              <a:lnSpc>
                <a:spcPct val="115000"/>
              </a:lnSpc>
              <a:spcBef>
                <a:spcPts val="0"/>
              </a:spcBef>
              <a:spcAft>
                <a:spcPts val="0"/>
              </a:spcAft>
            </a:pPr>
            <a:r>
              <a:rPr lang="en-US" sz="1000" b="1">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HHCS</a:t>
            </a:r>
            <a:r>
              <a:rPr lang="en-US" sz="100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conducts OneTouch and HH Assessment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p:cNvCxnSpPr/>
          <p:nvPr/>
        </p:nvCxnSpPr>
        <p:spPr>
          <a:xfrm>
            <a:off x="4517585" y="1593411"/>
            <a:ext cx="3543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99805" y="5179891"/>
            <a:ext cx="367665" cy="1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flipH="1">
            <a:off x="1270390" y="2813295"/>
            <a:ext cx="1322705" cy="947420"/>
          </a:xfrm>
          <a:prstGeom prst="rect">
            <a:avLst/>
          </a:prstGeom>
          <a:solidFill>
            <a:sysClr val="window" lastClr="FFFFFF"/>
          </a:solidFill>
          <a:ln w="19050">
            <a:solidFill>
              <a:sysClr val="windowText" lastClr="000000">
                <a:lumMod val="50000"/>
                <a:lumOff val="50000"/>
              </a:sys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noAutofit/>
          </a:bodyPr>
          <a:lstStyle/>
          <a:p>
            <a:pPr marL="0" marR="0" algn="ctr">
              <a:lnSpc>
                <a:spcPct val="115000"/>
              </a:lnSpc>
              <a:spcBef>
                <a:spcPts val="0"/>
              </a:spcBef>
              <a:spcAft>
                <a:spcPts val="0"/>
              </a:spcAft>
            </a:pPr>
            <a:r>
              <a:rPr lang="en-US" sz="1000" b="1" cap="all">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Work 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a:off x="6654995" y="1609921"/>
            <a:ext cx="416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flipH="1">
            <a:off x="7089970" y="4465516"/>
            <a:ext cx="1783080" cy="1426845"/>
          </a:xfrm>
          <a:prstGeom prst="rect">
            <a:avLst/>
          </a:prstGeom>
          <a:solidFill>
            <a:sysClr val="window" lastClr="FFFFFF"/>
          </a:solidFill>
          <a:ln w="19050">
            <a:solidFill>
              <a:sysClr val="windowText" lastClr="000000">
                <a:lumMod val="50000"/>
                <a:lumOff val="50000"/>
              </a:sys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noAutofit/>
          </a:bodyPr>
          <a:lstStyle/>
          <a:p>
            <a:pPr marL="0" marR="0">
              <a:lnSpc>
                <a:spcPct val="115000"/>
              </a:lnSpc>
              <a:spcBef>
                <a:spcPts val="0"/>
              </a:spcBef>
              <a:spcAft>
                <a:spcPts val="0"/>
              </a:spcAft>
            </a:pPr>
            <a:r>
              <a:rPr lang="en-US" sz="100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Healthy Home problems </a:t>
            </a:r>
            <a:r>
              <a:rPr lang="en-US" sz="1000" dirty="0" smtClean="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are corrected</a:t>
            </a:r>
            <a:r>
              <a:rPr lang="en-US" sz="100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rgbClr val="4F81BD"/>
                </a:solidFill>
                <a:latin typeface="Calibri" panose="020F0502020204030204" pitchFamily="34" charset="0"/>
                <a:ea typeface="Calibri" panose="020F0502020204030204" pitchFamily="34" charset="0"/>
                <a:cs typeface="Times New Roman" panose="02020603050405020304" pitchFamily="18" charset="0"/>
              </a:rPr>
              <a:t>if possible.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Arrow Connector 16"/>
          <p:cNvCxnSpPr/>
          <p:nvPr/>
        </p:nvCxnSpPr>
        <p:spPr>
          <a:xfrm>
            <a:off x="6695000" y="5184971"/>
            <a:ext cx="393700" cy="1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831775" y="2335726"/>
            <a:ext cx="0" cy="2136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5393250" y="2747206"/>
            <a:ext cx="1186180" cy="354330"/>
          </a:xfrm>
          <a:prstGeom prst="bentConnector3">
            <a:avLst>
              <a:gd name="adj1" fmla="val 9992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6200000" flipH="1">
            <a:off x="7710365" y="3640651"/>
            <a:ext cx="1071880" cy="591820"/>
          </a:xfrm>
          <a:prstGeom prst="bentConnector3">
            <a:avLst>
              <a:gd name="adj1" fmla="val -743"/>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17"/>
          <p:cNvSpPr>
            <a:spLocks noChangeArrowheads="1"/>
          </p:cNvSpPr>
          <p:nvPr/>
        </p:nvSpPr>
        <p:spPr bwMode="auto">
          <a:xfrm>
            <a:off x="2268415" y="2110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9432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895" y="1001592"/>
            <a:ext cx="9001462" cy="878965"/>
          </a:xfrm>
        </p:spPr>
        <p:txBody>
          <a:bodyPr>
            <a:normAutofit/>
          </a:bodyPr>
          <a:lstStyle/>
          <a:p>
            <a:pPr algn="l"/>
            <a:r>
              <a:rPr lang="en-US" sz="2400" dirty="0" smtClean="0"/>
              <a:t>Community input</a:t>
            </a:r>
            <a:endParaRPr lang="en-US" sz="2400" dirty="0"/>
          </a:p>
        </p:txBody>
      </p:sp>
      <p:sp>
        <p:nvSpPr>
          <p:cNvPr id="3" name="Subtitle 2"/>
          <p:cNvSpPr>
            <a:spLocks noGrp="1"/>
          </p:cNvSpPr>
          <p:nvPr>
            <p:ph type="subTitle" idx="1"/>
          </p:nvPr>
        </p:nvSpPr>
        <p:spPr>
          <a:xfrm>
            <a:off x="1465873" y="2308077"/>
            <a:ext cx="9001462" cy="2298430"/>
          </a:xfrm>
        </p:spPr>
        <p:txBody>
          <a:bodyPr>
            <a:normAutofit fontScale="92500" lnSpcReduction="20000"/>
          </a:bodyPr>
          <a:lstStyle/>
          <a:p>
            <a:pPr marL="342900" indent="-342900" algn="l">
              <a:buFont typeface="Arial" panose="020B0604020202020204" pitchFamily="34" charset="0"/>
              <a:buChar char="•"/>
            </a:pPr>
            <a:r>
              <a:rPr lang="en-US" dirty="0" smtClean="0"/>
              <a:t>First gathered activists to help create goals</a:t>
            </a:r>
          </a:p>
          <a:p>
            <a:pPr marL="342900" indent="-342900" algn="l">
              <a:buFont typeface="Arial" panose="020B0604020202020204" pitchFamily="34" charset="0"/>
              <a:buChar char="•"/>
            </a:pPr>
            <a:r>
              <a:rPr lang="en-US" dirty="0" err="1" smtClean="0"/>
              <a:t>Kresge</a:t>
            </a:r>
            <a:r>
              <a:rPr lang="en-US" dirty="0" smtClean="0"/>
              <a:t> Collaborative is serving in an advisory capacity for the position </a:t>
            </a:r>
          </a:p>
          <a:p>
            <a:pPr marL="342900" indent="-342900" algn="l">
              <a:buFont typeface="Arial" panose="020B0604020202020204" pitchFamily="34" charset="0"/>
              <a:buChar char="•"/>
            </a:pPr>
            <a:r>
              <a:rPr lang="en-US" dirty="0" err="1" smtClean="0"/>
              <a:t>Kresge</a:t>
            </a:r>
            <a:r>
              <a:rPr lang="en-US" dirty="0" smtClean="0"/>
              <a:t> TA will help to track outcomes</a:t>
            </a:r>
          </a:p>
          <a:p>
            <a:pPr marL="342900" indent="-342900" algn="l">
              <a:buFont typeface="Arial" panose="020B0604020202020204" pitchFamily="34" charset="0"/>
              <a:buChar char="•"/>
            </a:pPr>
            <a:r>
              <a:rPr lang="en-US" dirty="0" smtClean="0"/>
              <a:t>Other ideas? </a:t>
            </a:r>
            <a:endParaRPr lang="en-US" dirty="0"/>
          </a:p>
        </p:txBody>
      </p:sp>
    </p:spTree>
    <p:extLst>
      <p:ext uri="{BB962C8B-B14F-4D97-AF65-F5344CB8AC3E}">
        <p14:creationId xmlns:p14="http://schemas.microsoft.com/office/powerpoint/2010/main" val="2644045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TC104033921[[fn=Damask]]</Template>
  <TotalTime>46</TotalTime>
  <Words>489</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Bookman Old Style</vt:lpstr>
      <vt:lpstr>Calibri</vt:lpstr>
      <vt:lpstr>Cambria</vt:lpstr>
      <vt:lpstr>Rockwell</vt:lpstr>
      <vt:lpstr>Times New Roman</vt:lpstr>
      <vt:lpstr>Wingdings</vt:lpstr>
      <vt:lpstr>Damask</vt:lpstr>
      <vt:lpstr>Omaha Healthy Kids Alliance</vt:lpstr>
      <vt:lpstr>PowerPoint Presentation</vt:lpstr>
      <vt:lpstr>             Goals  1. compliance with, rather than enforcement of, the City’s housing codes to assure a safe, decent, and suitable home environment for every Omaha resident,  2. Establish Standard Operating Procedures (“SOPs”) for Healthy Homes code compliance,   3. provide Healthy Home training to City staff  4. help to develop the City’s comprehensive healthy homes program. </vt:lpstr>
      <vt:lpstr>          training/certification Benchmarks   Within first quarter  - National Center for Healthy Housing Healthy Homes Specialist via OHKA   Within first year  - Lead risk assessor and lead supervisor and RRP (Metro)  - Weatherization installer (Metro)  - Radon measurement specialist  - AACE/ICC property maintenance and housing inspector certification, or   similar      </vt:lpstr>
      <vt:lpstr>PowerPoint Presentation</vt:lpstr>
      <vt:lpstr>PowerPoint Presentation</vt:lpstr>
      <vt:lpstr>PowerPoint Presentation</vt:lpstr>
      <vt:lpstr>PowerPoint Presentation</vt:lpstr>
      <vt:lpstr>Community input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Omaha Healthy Kids Alliance</dc:title>
  <dc:creator>Kara Eastman</dc:creator>
  <cp:lastModifiedBy>Kara Eastman</cp:lastModifiedBy>
  <cp:revision>5</cp:revision>
  <dcterms:created xsi:type="dcterms:W3CDTF">2013-09-17T13:52:40Z</dcterms:created>
  <dcterms:modified xsi:type="dcterms:W3CDTF">2013-09-17T14:39:05Z</dcterms:modified>
</cp:coreProperties>
</file>