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74" r:id="rId1"/>
  </p:sldMasterIdLst>
  <p:notesMasterIdLst>
    <p:notesMasterId r:id="rId28"/>
  </p:notesMasterIdLst>
  <p:handoutMasterIdLst>
    <p:handoutMasterId r:id="rId29"/>
  </p:handoutMasterIdLst>
  <p:sldIdLst>
    <p:sldId id="256" r:id="rId2"/>
    <p:sldId id="283" r:id="rId3"/>
    <p:sldId id="274" r:id="rId4"/>
    <p:sldId id="276" r:id="rId5"/>
    <p:sldId id="327" r:id="rId6"/>
    <p:sldId id="329" r:id="rId7"/>
    <p:sldId id="330" r:id="rId8"/>
    <p:sldId id="279" r:id="rId9"/>
    <p:sldId id="261" r:id="rId10"/>
    <p:sldId id="328" r:id="rId11"/>
    <p:sldId id="337" r:id="rId12"/>
    <p:sldId id="331" r:id="rId13"/>
    <p:sldId id="342" r:id="rId14"/>
    <p:sldId id="323" r:id="rId15"/>
    <p:sldId id="264" r:id="rId16"/>
    <p:sldId id="267" r:id="rId17"/>
    <p:sldId id="296" r:id="rId18"/>
    <p:sldId id="344" r:id="rId19"/>
    <p:sldId id="310" r:id="rId20"/>
    <p:sldId id="299" r:id="rId21"/>
    <p:sldId id="333" r:id="rId22"/>
    <p:sldId id="340" r:id="rId23"/>
    <p:sldId id="343" r:id="rId24"/>
    <p:sldId id="341" r:id="rId25"/>
    <p:sldId id="281" r:id="rId26"/>
    <p:sldId id="285" r:id="rId27"/>
  </p:sldIdLst>
  <p:sldSz cx="9144000" cy="6858000" type="screen4x3"/>
  <p:notesSz cx="6858000" cy="9144000"/>
  <p:embeddedFontLst>
    <p:embeddedFont>
      <p:font typeface="Franklin Gothic Book" panose="020B0503020102020204" pitchFamily="34" charset="0"/>
      <p:regular r:id="rId30"/>
      <p:italic r:id="rId31"/>
    </p:embeddedFont>
    <p:embeddedFont>
      <p:font typeface="Tw Cen MT" panose="020B0602020104020603"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Wingdings 2" panose="05020102010507070707" pitchFamily="18" charset="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morley" initials="r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0067B4"/>
    <a:srgbClr val="007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71" autoAdjust="0"/>
  </p:normalViewPr>
  <p:slideViewPr>
    <p:cSldViewPr snapToGrid="0">
      <p:cViewPr varScale="1">
        <p:scale>
          <a:sx n="81" d="100"/>
          <a:sy n="81" d="100"/>
        </p:scale>
        <p:origin x="40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D4610-3638-4F73-BB73-778BB91803D4}" type="doc">
      <dgm:prSet loTypeId="urn:microsoft.com/office/officeart/2008/layout/AlternatingHexagons" loCatId="list" qsTypeId="urn:microsoft.com/office/officeart/2005/8/quickstyle/simple1" qsCatId="simple" csTypeId="urn:microsoft.com/office/officeart/2005/8/colors/colorful1#1" csCatId="colorful" phldr="1"/>
      <dgm:spPr/>
      <dgm:t>
        <a:bodyPr/>
        <a:lstStyle/>
        <a:p>
          <a:endParaRPr lang="en-US"/>
        </a:p>
      </dgm:t>
    </dgm:pt>
    <dgm:pt modelId="{E8CB9610-5A1E-41CA-87F7-A3E361C7BC1E}">
      <dgm:prSet phldrT="[Text]" custT="1"/>
      <dgm:spPr/>
      <dgm:t>
        <a:bodyPr lIns="36576" tIns="36576" rIns="36576" bIns="36576"/>
        <a:lstStyle/>
        <a:p>
          <a:pPr>
            <a:spcBef>
              <a:spcPct val="0"/>
            </a:spcBef>
          </a:pPr>
          <a:endParaRPr lang="en-US" sz="2900" b="1" dirty="0" smtClean="0"/>
        </a:p>
        <a:p>
          <a:pPr>
            <a:spcBef>
              <a:spcPts val="1200"/>
            </a:spcBef>
          </a:pPr>
          <a:endParaRPr lang="en-US" sz="1600" b="1" dirty="0" smtClean="0"/>
        </a:p>
        <a:p>
          <a:pPr>
            <a:spcBef>
              <a:spcPts val="1200"/>
            </a:spcBef>
          </a:pPr>
          <a:r>
            <a:rPr lang="en-US" sz="3500" b="1" dirty="0" smtClean="0"/>
            <a:t>Target </a:t>
          </a:r>
          <a:r>
            <a:rPr lang="en-US" sz="2900" b="1" dirty="0" smtClean="0"/>
            <a:t>resources</a:t>
          </a:r>
          <a:endParaRPr lang="en-US" sz="2900" b="1" dirty="0" smtClean="0"/>
        </a:p>
      </dgm:t>
    </dgm:pt>
    <dgm:pt modelId="{E3EFD80E-4BB4-4BD4-A1EB-B65D583FFB37}" type="parTrans" cxnId="{809D7743-0849-4DC4-B8B2-C316B5C1F138}">
      <dgm:prSet/>
      <dgm:spPr/>
      <dgm:t>
        <a:bodyPr/>
        <a:lstStyle/>
        <a:p>
          <a:endParaRPr lang="en-US"/>
        </a:p>
      </dgm:t>
    </dgm:pt>
    <dgm:pt modelId="{D01E590F-8DE5-4B2A-B2EE-779D74BFE2C5}" type="sibTrans" cxnId="{809D7743-0849-4DC4-B8B2-C316B5C1F138}">
      <dgm:prSet/>
      <dgm:spPr/>
      <dgm:t>
        <a:bodyPr/>
        <a:lstStyle/>
        <a:p>
          <a:endParaRPr lang="en-US" b="1" dirty="0" smtClean="0"/>
        </a:p>
        <a:p>
          <a:r>
            <a:rPr lang="en-US" b="1" dirty="0" smtClean="0"/>
            <a:t>Monitor progress </a:t>
          </a:r>
          <a:endParaRPr lang="en-US" b="1" dirty="0"/>
        </a:p>
      </dgm:t>
    </dgm:pt>
    <dgm:pt modelId="{4AA0B188-8199-4462-8B63-B4BE76127FC1}">
      <dgm:prSet phldrT="[Text]" custT="1"/>
      <dgm:spPr/>
      <dgm:t>
        <a:bodyPr lIns="0" tIns="0" rIns="0" bIns="0"/>
        <a:lstStyle/>
        <a:p>
          <a:endParaRPr lang="en-US" sz="2700" b="1" dirty="0" smtClean="0"/>
        </a:p>
        <a:p>
          <a:endParaRPr lang="en-US" sz="2000" b="1" dirty="0" smtClean="0"/>
        </a:p>
        <a:p>
          <a:r>
            <a:rPr lang="en-US" sz="3000" b="1" dirty="0" smtClean="0"/>
            <a:t>Articulate need/value</a:t>
          </a:r>
          <a:r>
            <a:rPr lang="en-US" sz="2700" b="1" dirty="0" smtClean="0"/>
            <a:t> </a:t>
          </a:r>
          <a:r>
            <a:rPr lang="en-US" sz="2000" dirty="0" smtClean="0"/>
            <a:t>to potential funders</a:t>
          </a:r>
        </a:p>
      </dgm:t>
    </dgm:pt>
    <dgm:pt modelId="{7E323B18-E027-4D5B-A6E6-BF2A8ECE7A59}" type="parTrans" cxnId="{73A15072-DDF8-4529-BEE9-24A32563E03D}">
      <dgm:prSet/>
      <dgm:spPr/>
      <dgm:t>
        <a:bodyPr/>
        <a:lstStyle/>
        <a:p>
          <a:endParaRPr lang="en-US"/>
        </a:p>
      </dgm:t>
    </dgm:pt>
    <dgm:pt modelId="{ECF3A8E4-00A0-4C6F-8088-5C06A7C239F2}" type="sibTrans" cxnId="{73A15072-DDF8-4529-BEE9-24A32563E03D}">
      <dgm:prSet custT="1"/>
      <dgm:spPr/>
      <dgm:t>
        <a:bodyPr/>
        <a:lstStyle/>
        <a:p>
          <a:endParaRPr lang="en-US" sz="3000" b="1" dirty="0" smtClean="0"/>
        </a:p>
        <a:p>
          <a:endParaRPr lang="en-US" sz="3000" b="1" dirty="0" smtClean="0"/>
        </a:p>
        <a:p>
          <a:r>
            <a:rPr lang="en-US" sz="3300" b="1" dirty="0" smtClean="0"/>
            <a:t>Assess </a:t>
          </a:r>
          <a:r>
            <a:rPr lang="en-US" sz="3000" b="1" dirty="0" smtClean="0"/>
            <a:t>the impact</a:t>
          </a:r>
          <a:endParaRPr lang="en-US" sz="3000" b="1" dirty="0"/>
        </a:p>
      </dgm:t>
    </dgm:pt>
    <dgm:pt modelId="{5EC3144F-F546-4BE2-9067-5FFC88660377}">
      <dgm:prSet phldrT="[Text]" custT="1"/>
      <dgm:spPr/>
      <dgm:t>
        <a:bodyPr lIns="36576" tIns="36576" rIns="36576" bIns="36576"/>
        <a:lstStyle/>
        <a:p>
          <a:endParaRPr lang="en-US" sz="3200" b="1" dirty="0" smtClean="0"/>
        </a:p>
        <a:p>
          <a:r>
            <a:rPr lang="en-US" sz="3300" b="1" dirty="0" smtClean="0"/>
            <a:t>Refine</a:t>
          </a:r>
          <a:r>
            <a:rPr lang="en-US" sz="3200" b="1" dirty="0" smtClean="0"/>
            <a:t> </a:t>
          </a:r>
          <a:r>
            <a:rPr lang="en-US" sz="3200" b="1" dirty="0" smtClean="0"/>
            <a:t/>
          </a:r>
          <a:br>
            <a:rPr lang="en-US" sz="3200" b="1" dirty="0" smtClean="0"/>
          </a:br>
          <a:r>
            <a:rPr lang="en-US" sz="2300" b="1" dirty="0" smtClean="0"/>
            <a:t>the </a:t>
          </a:r>
          <a:r>
            <a:rPr lang="en-US" sz="2300" b="1" dirty="0" smtClean="0"/>
            <a:t>approach</a:t>
          </a:r>
          <a:endParaRPr lang="en-US" sz="2300" b="1" dirty="0"/>
        </a:p>
      </dgm:t>
    </dgm:pt>
    <dgm:pt modelId="{60E5630B-704F-4710-8C72-1BA754F3A986}" type="parTrans" cxnId="{168B55DE-4AD8-4C5B-AD52-5DAD02FF8F34}">
      <dgm:prSet/>
      <dgm:spPr/>
      <dgm:t>
        <a:bodyPr/>
        <a:lstStyle/>
        <a:p>
          <a:endParaRPr lang="en-US"/>
        </a:p>
      </dgm:t>
    </dgm:pt>
    <dgm:pt modelId="{A8ADF15C-A5D1-4884-BA8E-0F8914BEB6C1}" type="sibTrans" cxnId="{168B55DE-4AD8-4C5B-AD52-5DAD02FF8F34}">
      <dgm:prSet custT="1"/>
      <dgm:spPr/>
      <dgm:t>
        <a:bodyPr/>
        <a:lstStyle/>
        <a:p>
          <a:endParaRPr lang="en-US" sz="2700" b="1" dirty="0" smtClean="0"/>
        </a:p>
        <a:p>
          <a:r>
            <a:rPr lang="en-US" sz="3300" b="1" dirty="0" smtClean="0"/>
            <a:t>Engage partners</a:t>
          </a:r>
          <a:endParaRPr lang="en-US" sz="2300" dirty="0"/>
        </a:p>
      </dgm:t>
    </dgm:pt>
    <dgm:pt modelId="{E6921F81-EB1E-4988-9180-AB14C272F1E3}" type="pres">
      <dgm:prSet presAssocID="{DAFD4610-3638-4F73-BB73-778BB91803D4}" presName="Name0" presStyleCnt="0">
        <dgm:presLayoutVars>
          <dgm:chMax/>
          <dgm:chPref/>
          <dgm:dir/>
          <dgm:animLvl val="lvl"/>
        </dgm:presLayoutVars>
      </dgm:prSet>
      <dgm:spPr/>
      <dgm:t>
        <a:bodyPr/>
        <a:lstStyle/>
        <a:p>
          <a:endParaRPr lang="en-US"/>
        </a:p>
      </dgm:t>
    </dgm:pt>
    <dgm:pt modelId="{3F4DD684-64E2-48A9-ADF8-7BBA21D2214A}" type="pres">
      <dgm:prSet presAssocID="{E8CB9610-5A1E-41CA-87F7-A3E361C7BC1E}" presName="composite" presStyleCnt="0"/>
      <dgm:spPr/>
    </dgm:pt>
    <dgm:pt modelId="{65E85365-0468-4DF4-99E4-F34BD220C525}" type="pres">
      <dgm:prSet presAssocID="{E8CB9610-5A1E-41CA-87F7-A3E361C7BC1E}" presName="Parent1" presStyleLbl="node1" presStyleIdx="0" presStyleCnt="6">
        <dgm:presLayoutVars>
          <dgm:chMax val="1"/>
          <dgm:chPref val="1"/>
          <dgm:bulletEnabled val="1"/>
        </dgm:presLayoutVars>
      </dgm:prSet>
      <dgm:spPr/>
      <dgm:t>
        <a:bodyPr/>
        <a:lstStyle/>
        <a:p>
          <a:endParaRPr lang="en-US"/>
        </a:p>
      </dgm:t>
    </dgm:pt>
    <dgm:pt modelId="{60A04B75-2873-4C77-961B-E670FD291142}" type="pres">
      <dgm:prSet presAssocID="{E8CB9610-5A1E-41CA-87F7-A3E361C7BC1E}" presName="Childtext1" presStyleLbl="revTx" presStyleIdx="0" presStyleCnt="3">
        <dgm:presLayoutVars>
          <dgm:chMax val="0"/>
          <dgm:chPref val="0"/>
          <dgm:bulletEnabled val="1"/>
        </dgm:presLayoutVars>
      </dgm:prSet>
      <dgm:spPr/>
      <dgm:t>
        <a:bodyPr/>
        <a:lstStyle/>
        <a:p>
          <a:endParaRPr lang="en-US"/>
        </a:p>
      </dgm:t>
    </dgm:pt>
    <dgm:pt modelId="{7AE45939-B80A-431E-BB00-C003F5E31DE6}" type="pres">
      <dgm:prSet presAssocID="{E8CB9610-5A1E-41CA-87F7-A3E361C7BC1E}" presName="BalanceSpacing" presStyleCnt="0"/>
      <dgm:spPr/>
    </dgm:pt>
    <dgm:pt modelId="{9C031BA9-818A-489A-9056-871763E0B648}" type="pres">
      <dgm:prSet presAssocID="{E8CB9610-5A1E-41CA-87F7-A3E361C7BC1E}" presName="BalanceSpacing1" presStyleCnt="0"/>
      <dgm:spPr/>
    </dgm:pt>
    <dgm:pt modelId="{9E8FCE52-ACAA-4DFA-9031-0E4BFD5FB456}" type="pres">
      <dgm:prSet presAssocID="{D01E590F-8DE5-4B2A-B2EE-779D74BFE2C5}" presName="Accent1Text" presStyleLbl="node1" presStyleIdx="1" presStyleCnt="6"/>
      <dgm:spPr/>
      <dgm:t>
        <a:bodyPr/>
        <a:lstStyle/>
        <a:p>
          <a:endParaRPr lang="en-US"/>
        </a:p>
      </dgm:t>
    </dgm:pt>
    <dgm:pt modelId="{F18941D8-1A5D-4D26-85CC-B8F8A91DAC7B}" type="pres">
      <dgm:prSet presAssocID="{D01E590F-8DE5-4B2A-B2EE-779D74BFE2C5}" presName="spaceBetweenRectangles" presStyleCnt="0"/>
      <dgm:spPr/>
    </dgm:pt>
    <dgm:pt modelId="{A9D7E72D-0614-436A-84CF-6DCCA78393C8}" type="pres">
      <dgm:prSet presAssocID="{4AA0B188-8199-4462-8B63-B4BE76127FC1}" presName="composite" presStyleCnt="0"/>
      <dgm:spPr/>
    </dgm:pt>
    <dgm:pt modelId="{2269C372-ADB8-4425-928C-5B60E5CAAC0B}" type="pres">
      <dgm:prSet presAssocID="{4AA0B188-8199-4462-8B63-B4BE76127FC1}" presName="Parent1" presStyleLbl="node1" presStyleIdx="2" presStyleCnt="6" custScaleX="114748" custLinFactNeighborX="-3048" custLinFactNeighborY="-529">
        <dgm:presLayoutVars>
          <dgm:chMax val="1"/>
          <dgm:chPref val="1"/>
          <dgm:bulletEnabled val="1"/>
        </dgm:presLayoutVars>
      </dgm:prSet>
      <dgm:spPr/>
      <dgm:t>
        <a:bodyPr/>
        <a:lstStyle/>
        <a:p>
          <a:endParaRPr lang="en-US"/>
        </a:p>
      </dgm:t>
    </dgm:pt>
    <dgm:pt modelId="{160FA4C7-D3AC-4115-94A4-E2709C08739C}" type="pres">
      <dgm:prSet presAssocID="{4AA0B188-8199-4462-8B63-B4BE76127FC1}" presName="Childtext1" presStyleLbl="revTx" presStyleIdx="1" presStyleCnt="3">
        <dgm:presLayoutVars>
          <dgm:chMax val="0"/>
          <dgm:chPref val="0"/>
          <dgm:bulletEnabled val="1"/>
        </dgm:presLayoutVars>
      </dgm:prSet>
      <dgm:spPr/>
      <dgm:t>
        <a:bodyPr/>
        <a:lstStyle/>
        <a:p>
          <a:endParaRPr lang="en-US"/>
        </a:p>
      </dgm:t>
    </dgm:pt>
    <dgm:pt modelId="{EA137920-0456-4647-A69F-B196A8606672}" type="pres">
      <dgm:prSet presAssocID="{4AA0B188-8199-4462-8B63-B4BE76127FC1}" presName="BalanceSpacing" presStyleCnt="0"/>
      <dgm:spPr/>
    </dgm:pt>
    <dgm:pt modelId="{28898E31-408F-447B-95FF-B5FBC9A54F38}" type="pres">
      <dgm:prSet presAssocID="{4AA0B188-8199-4462-8B63-B4BE76127FC1}" presName="BalanceSpacing1" presStyleCnt="0"/>
      <dgm:spPr/>
    </dgm:pt>
    <dgm:pt modelId="{956B8879-4B2A-4753-92ED-71F30AC251D7}" type="pres">
      <dgm:prSet presAssocID="{ECF3A8E4-00A0-4C6F-8088-5C06A7C239F2}" presName="Accent1Text" presStyleLbl="node1" presStyleIdx="3" presStyleCnt="6" custScaleX="105741"/>
      <dgm:spPr/>
      <dgm:t>
        <a:bodyPr/>
        <a:lstStyle/>
        <a:p>
          <a:endParaRPr lang="en-US"/>
        </a:p>
      </dgm:t>
    </dgm:pt>
    <dgm:pt modelId="{2CF79835-9D9F-441F-936B-4C5D98BC0C68}" type="pres">
      <dgm:prSet presAssocID="{ECF3A8E4-00A0-4C6F-8088-5C06A7C239F2}" presName="spaceBetweenRectangles" presStyleCnt="0"/>
      <dgm:spPr/>
    </dgm:pt>
    <dgm:pt modelId="{9F45C678-CE08-41F6-8EA0-B293AE08F5AE}" type="pres">
      <dgm:prSet presAssocID="{5EC3144F-F546-4BE2-9067-5FFC88660377}" presName="composite" presStyleCnt="0"/>
      <dgm:spPr/>
    </dgm:pt>
    <dgm:pt modelId="{9F162607-B6B1-4FAA-8AC9-B95CA93F1AAB}" type="pres">
      <dgm:prSet presAssocID="{5EC3144F-F546-4BE2-9067-5FFC88660377}" presName="Parent1" presStyleLbl="node1" presStyleIdx="4" presStyleCnt="6" custScaleX="105925">
        <dgm:presLayoutVars>
          <dgm:chMax val="1"/>
          <dgm:chPref val="1"/>
          <dgm:bulletEnabled val="1"/>
        </dgm:presLayoutVars>
      </dgm:prSet>
      <dgm:spPr/>
      <dgm:t>
        <a:bodyPr/>
        <a:lstStyle/>
        <a:p>
          <a:endParaRPr lang="en-US"/>
        </a:p>
      </dgm:t>
    </dgm:pt>
    <dgm:pt modelId="{A1CEAAB7-16BD-4C4A-A492-4F9FF7B20E5C}" type="pres">
      <dgm:prSet presAssocID="{5EC3144F-F546-4BE2-9067-5FFC88660377}" presName="Childtext1" presStyleLbl="revTx" presStyleIdx="2" presStyleCnt="3">
        <dgm:presLayoutVars>
          <dgm:chMax val="0"/>
          <dgm:chPref val="0"/>
          <dgm:bulletEnabled val="1"/>
        </dgm:presLayoutVars>
      </dgm:prSet>
      <dgm:spPr/>
      <dgm:t>
        <a:bodyPr/>
        <a:lstStyle/>
        <a:p>
          <a:endParaRPr lang="en-US"/>
        </a:p>
      </dgm:t>
    </dgm:pt>
    <dgm:pt modelId="{97D1B1F2-76F3-465E-9836-D20144820035}" type="pres">
      <dgm:prSet presAssocID="{5EC3144F-F546-4BE2-9067-5FFC88660377}" presName="BalanceSpacing" presStyleCnt="0"/>
      <dgm:spPr/>
    </dgm:pt>
    <dgm:pt modelId="{8C68D88B-1662-4E1D-A934-0BE078B24F30}" type="pres">
      <dgm:prSet presAssocID="{5EC3144F-F546-4BE2-9067-5FFC88660377}" presName="BalanceSpacing1" presStyleCnt="0"/>
      <dgm:spPr/>
    </dgm:pt>
    <dgm:pt modelId="{B0B17070-D089-4D89-89DC-2A841B298B2B}" type="pres">
      <dgm:prSet presAssocID="{A8ADF15C-A5D1-4884-BA8E-0F8914BEB6C1}" presName="Accent1Text" presStyleLbl="node1" presStyleIdx="5" presStyleCnt="6" custScaleX="107477"/>
      <dgm:spPr/>
      <dgm:t>
        <a:bodyPr/>
        <a:lstStyle/>
        <a:p>
          <a:endParaRPr lang="en-US"/>
        </a:p>
      </dgm:t>
    </dgm:pt>
  </dgm:ptLst>
  <dgm:cxnLst>
    <dgm:cxn modelId="{168B55DE-4AD8-4C5B-AD52-5DAD02FF8F34}" srcId="{DAFD4610-3638-4F73-BB73-778BB91803D4}" destId="{5EC3144F-F546-4BE2-9067-5FFC88660377}" srcOrd="2" destOrd="0" parTransId="{60E5630B-704F-4710-8C72-1BA754F3A986}" sibTransId="{A8ADF15C-A5D1-4884-BA8E-0F8914BEB6C1}"/>
    <dgm:cxn modelId="{3B09237F-707F-4740-946A-3F225C7A0CEA}" type="presOf" srcId="{ECF3A8E4-00A0-4C6F-8088-5C06A7C239F2}" destId="{956B8879-4B2A-4753-92ED-71F30AC251D7}" srcOrd="0" destOrd="0" presId="urn:microsoft.com/office/officeart/2008/layout/AlternatingHexagons"/>
    <dgm:cxn modelId="{2BA593F9-CBD8-448B-85B6-B81648D87A17}" type="presOf" srcId="{DAFD4610-3638-4F73-BB73-778BB91803D4}" destId="{E6921F81-EB1E-4988-9180-AB14C272F1E3}" srcOrd="0" destOrd="0" presId="urn:microsoft.com/office/officeart/2008/layout/AlternatingHexagons"/>
    <dgm:cxn modelId="{8C99A57E-30FB-4C82-A4B5-4F68AA67D2D5}" type="presOf" srcId="{E8CB9610-5A1E-41CA-87F7-A3E361C7BC1E}" destId="{65E85365-0468-4DF4-99E4-F34BD220C525}" srcOrd="0" destOrd="0" presId="urn:microsoft.com/office/officeart/2008/layout/AlternatingHexagons"/>
    <dgm:cxn modelId="{73A15072-DDF8-4529-BEE9-24A32563E03D}" srcId="{DAFD4610-3638-4F73-BB73-778BB91803D4}" destId="{4AA0B188-8199-4462-8B63-B4BE76127FC1}" srcOrd="1" destOrd="0" parTransId="{7E323B18-E027-4D5B-A6E6-BF2A8ECE7A59}" sibTransId="{ECF3A8E4-00A0-4C6F-8088-5C06A7C239F2}"/>
    <dgm:cxn modelId="{CCE38975-98BE-4A45-AA4C-29901A651155}" type="presOf" srcId="{4AA0B188-8199-4462-8B63-B4BE76127FC1}" destId="{2269C372-ADB8-4425-928C-5B60E5CAAC0B}" srcOrd="0" destOrd="0" presId="urn:microsoft.com/office/officeart/2008/layout/AlternatingHexagons"/>
    <dgm:cxn modelId="{06298057-B500-40A0-AAA7-F757252432C5}" type="presOf" srcId="{5EC3144F-F546-4BE2-9067-5FFC88660377}" destId="{9F162607-B6B1-4FAA-8AC9-B95CA93F1AAB}" srcOrd="0" destOrd="0" presId="urn:microsoft.com/office/officeart/2008/layout/AlternatingHexagons"/>
    <dgm:cxn modelId="{809D7743-0849-4DC4-B8B2-C316B5C1F138}" srcId="{DAFD4610-3638-4F73-BB73-778BB91803D4}" destId="{E8CB9610-5A1E-41CA-87F7-A3E361C7BC1E}" srcOrd="0" destOrd="0" parTransId="{E3EFD80E-4BB4-4BD4-A1EB-B65D583FFB37}" sibTransId="{D01E590F-8DE5-4B2A-B2EE-779D74BFE2C5}"/>
    <dgm:cxn modelId="{98836341-B0F4-4A7A-B592-39E7440F4BA2}" type="presOf" srcId="{D01E590F-8DE5-4B2A-B2EE-779D74BFE2C5}" destId="{9E8FCE52-ACAA-4DFA-9031-0E4BFD5FB456}" srcOrd="0" destOrd="0" presId="urn:microsoft.com/office/officeart/2008/layout/AlternatingHexagons"/>
    <dgm:cxn modelId="{00AD6E51-68C5-4B13-9715-33DA485944B2}" type="presOf" srcId="{A8ADF15C-A5D1-4884-BA8E-0F8914BEB6C1}" destId="{B0B17070-D089-4D89-89DC-2A841B298B2B}" srcOrd="0" destOrd="0" presId="urn:microsoft.com/office/officeart/2008/layout/AlternatingHexagons"/>
    <dgm:cxn modelId="{A66FBF43-0760-4D3D-AC7B-5399A671445C}" type="presParOf" srcId="{E6921F81-EB1E-4988-9180-AB14C272F1E3}" destId="{3F4DD684-64E2-48A9-ADF8-7BBA21D2214A}" srcOrd="0" destOrd="0" presId="urn:microsoft.com/office/officeart/2008/layout/AlternatingHexagons"/>
    <dgm:cxn modelId="{A0D2E2DA-567B-44A2-97BB-E4D333728DA1}" type="presParOf" srcId="{3F4DD684-64E2-48A9-ADF8-7BBA21D2214A}" destId="{65E85365-0468-4DF4-99E4-F34BD220C525}" srcOrd="0" destOrd="0" presId="urn:microsoft.com/office/officeart/2008/layout/AlternatingHexagons"/>
    <dgm:cxn modelId="{63A1D307-396F-4812-B0DB-D1FA73552CFD}" type="presParOf" srcId="{3F4DD684-64E2-48A9-ADF8-7BBA21D2214A}" destId="{60A04B75-2873-4C77-961B-E670FD291142}" srcOrd="1" destOrd="0" presId="urn:microsoft.com/office/officeart/2008/layout/AlternatingHexagons"/>
    <dgm:cxn modelId="{A87C911B-B167-4B88-90A8-86D606FD39D6}" type="presParOf" srcId="{3F4DD684-64E2-48A9-ADF8-7BBA21D2214A}" destId="{7AE45939-B80A-431E-BB00-C003F5E31DE6}" srcOrd="2" destOrd="0" presId="urn:microsoft.com/office/officeart/2008/layout/AlternatingHexagons"/>
    <dgm:cxn modelId="{58EBC659-7066-40FA-93ED-21E667DC7610}" type="presParOf" srcId="{3F4DD684-64E2-48A9-ADF8-7BBA21D2214A}" destId="{9C031BA9-818A-489A-9056-871763E0B648}" srcOrd="3" destOrd="0" presId="urn:microsoft.com/office/officeart/2008/layout/AlternatingHexagons"/>
    <dgm:cxn modelId="{64C4C409-5792-4E55-9E6A-5501B2B74C67}" type="presParOf" srcId="{3F4DD684-64E2-48A9-ADF8-7BBA21D2214A}" destId="{9E8FCE52-ACAA-4DFA-9031-0E4BFD5FB456}" srcOrd="4" destOrd="0" presId="urn:microsoft.com/office/officeart/2008/layout/AlternatingHexagons"/>
    <dgm:cxn modelId="{28368356-9864-4E46-94F5-B5B23255388A}" type="presParOf" srcId="{E6921F81-EB1E-4988-9180-AB14C272F1E3}" destId="{F18941D8-1A5D-4D26-85CC-B8F8A91DAC7B}" srcOrd="1" destOrd="0" presId="urn:microsoft.com/office/officeart/2008/layout/AlternatingHexagons"/>
    <dgm:cxn modelId="{BFFC9FB0-E8FD-455A-A960-73C7D3F9DBA8}" type="presParOf" srcId="{E6921F81-EB1E-4988-9180-AB14C272F1E3}" destId="{A9D7E72D-0614-436A-84CF-6DCCA78393C8}" srcOrd="2" destOrd="0" presId="urn:microsoft.com/office/officeart/2008/layout/AlternatingHexagons"/>
    <dgm:cxn modelId="{45857C42-21F6-4311-A937-AFF72F92A283}" type="presParOf" srcId="{A9D7E72D-0614-436A-84CF-6DCCA78393C8}" destId="{2269C372-ADB8-4425-928C-5B60E5CAAC0B}" srcOrd="0" destOrd="0" presId="urn:microsoft.com/office/officeart/2008/layout/AlternatingHexagons"/>
    <dgm:cxn modelId="{3CE474ED-D14D-422A-BEC7-4F6C56DE77D0}" type="presParOf" srcId="{A9D7E72D-0614-436A-84CF-6DCCA78393C8}" destId="{160FA4C7-D3AC-4115-94A4-E2709C08739C}" srcOrd="1" destOrd="0" presId="urn:microsoft.com/office/officeart/2008/layout/AlternatingHexagons"/>
    <dgm:cxn modelId="{3B303A1D-432C-4555-BB11-101D292F6ACD}" type="presParOf" srcId="{A9D7E72D-0614-436A-84CF-6DCCA78393C8}" destId="{EA137920-0456-4647-A69F-B196A8606672}" srcOrd="2" destOrd="0" presId="urn:microsoft.com/office/officeart/2008/layout/AlternatingHexagons"/>
    <dgm:cxn modelId="{959D0566-7881-494C-8519-CD053F592BD9}" type="presParOf" srcId="{A9D7E72D-0614-436A-84CF-6DCCA78393C8}" destId="{28898E31-408F-447B-95FF-B5FBC9A54F38}" srcOrd="3" destOrd="0" presId="urn:microsoft.com/office/officeart/2008/layout/AlternatingHexagons"/>
    <dgm:cxn modelId="{D46D2A91-F9EB-4913-830E-3E201FA6E880}" type="presParOf" srcId="{A9D7E72D-0614-436A-84CF-6DCCA78393C8}" destId="{956B8879-4B2A-4753-92ED-71F30AC251D7}" srcOrd="4" destOrd="0" presId="urn:microsoft.com/office/officeart/2008/layout/AlternatingHexagons"/>
    <dgm:cxn modelId="{6D0B5BF2-5FB4-4E23-BE6D-9C11D1B9DF8F}" type="presParOf" srcId="{E6921F81-EB1E-4988-9180-AB14C272F1E3}" destId="{2CF79835-9D9F-441F-936B-4C5D98BC0C68}" srcOrd="3" destOrd="0" presId="urn:microsoft.com/office/officeart/2008/layout/AlternatingHexagons"/>
    <dgm:cxn modelId="{DB33B287-8EE3-4093-9765-7AF3765C7244}" type="presParOf" srcId="{E6921F81-EB1E-4988-9180-AB14C272F1E3}" destId="{9F45C678-CE08-41F6-8EA0-B293AE08F5AE}" srcOrd="4" destOrd="0" presId="urn:microsoft.com/office/officeart/2008/layout/AlternatingHexagons"/>
    <dgm:cxn modelId="{425C5626-A02E-40C0-A1D6-A2C647B6FB1A}" type="presParOf" srcId="{9F45C678-CE08-41F6-8EA0-B293AE08F5AE}" destId="{9F162607-B6B1-4FAA-8AC9-B95CA93F1AAB}" srcOrd="0" destOrd="0" presId="urn:microsoft.com/office/officeart/2008/layout/AlternatingHexagons"/>
    <dgm:cxn modelId="{39993619-ECE6-4120-8143-AEF29045D8C0}" type="presParOf" srcId="{9F45C678-CE08-41F6-8EA0-B293AE08F5AE}" destId="{A1CEAAB7-16BD-4C4A-A492-4F9FF7B20E5C}" srcOrd="1" destOrd="0" presId="urn:microsoft.com/office/officeart/2008/layout/AlternatingHexagons"/>
    <dgm:cxn modelId="{163BD8F6-D030-4569-9F43-4D7A28266FD7}" type="presParOf" srcId="{9F45C678-CE08-41F6-8EA0-B293AE08F5AE}" destId="{97D1B1F2-76F3-465E-9836-D20144820035}" srcOrd="2" destOrd="0" presId="urn:microsoft.com/office/officeart/2008/layout/AlternatingHexagons"/>
    <dgm:cxn modelId="{9489AC3B-E524-4FB9-859F-2A7C6FFCFB5E}" type="presParOf" srcId="{9F45C678-CE08-41F6-8EA0-B293AE08F5AE}" destId="{8C68D88B-1662-4E1D-A934-0BE078B24F30}" srcOrd="3" destOrd="0" presId="urn:microsoft.com/office/officeart/2008/layout/AlternatingHexagons"/>
    <dgm:cxn modelId="{AA8BEC9F-E829-4D05-B4EB-2D152A70705B}" type="presParOf" srcId="{9F45C678-CE08-41F6-8EA0-B293AE08F5AE}" destId="{B0B17070-D089-4D89-89DC-2A841B298B2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85365-0468-4DF4-99E4-F34BD220C525}">
      <dsp:nvSpPr>
        <dsp:cNvPr id="0" name=""/>
        <dsp:cNvSpPr/>
      </dsp:nvSpPr>
      <dsp:spPr>
        <a:xfrm rot="5400000">
          <a:off x="4102654" y="697686"/>
          <a:ext cx="2691395" cy="2341514"/>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6" tIns="36576" rIns="36576" bIns="36576" numCol="1" spcCol="1270" anchor="ctr" anchorCtr="0">
          <a:noAutofit/>
        </a:bodyPr>
        <a:lstStyle/>
        <a:p>
          <a:pPr lvl="0" algn="ctr" defTabSz="1289050">
            <a:lnSpc>
              <a:spcPct val="90000"/>
            </a:lnSpc>
            <a:spcBef>
              <a:spcPct val="0"/>
            </a:spcBef>
            <a:spcAft>
              <a:spcPct val="35000"/>
            </a:spcAft>
          </a:pPr>
          <a:endParaRPr lang="en-US" sz="2900" b="1" kern="1200" dirty="0" smtClean="0"/>
        </a:p>
        <a:p>
          <a:pPr lvl="0" algn="ctr" defTabSz="1289050">
            <a:lnSpc>
              <a:spcPct val="90000"/>
            </a:lnSpc>
            <a:spcBef>
              <a:spcPct val="0"/>
            </a:spcBef>
            <a:spcAft>
              <a:spcPct val="35000"/>
            </a:spcAft>
          </a:pPr>
          <a:endParaRPr lang="en-US" sz="1600" b="1" kern="1200" dirty="0" smtClean="0"/>
        </a:p>
        <a:p>
          <a:pPr lvl="0" algn="ctr" defTabSz="1289050">
            <a:lnSpc>
              <a:spcPct val="90000"/>
            </a:lnSpc>
            <a:spcBef>
              <a:spcPct val="0"/>
            </a:spcBef>
            <a:spcAft>
              <a:spcPct val="35000"/>
            </a:spcAft>
          </a:pPr>
          <a:r>
            <a:rPr lang="en-US" sz="3500" b="1" kern="1200" dirty="0" smtClean="0"/>
            <a:t>Target </a:t>
          </a:r>
          <a:r>
            <a:rPr lang="en-US" sz="2900" b="1" kern="1200" dirty="0" smtClean="0"/>
            <a:t>resources</a:t>
          </a:r>
          <a:endParaRPr lang="en-US" sz="2900" b="1" kern="1200" dirty="0" smtClean="0"/>
        </a:p>
      </dsp:txBody>
      <dsp:txXfrm rot="-5400000">
        <a:off x="4642480" y="942155"/>
        <a:ext cx="1611742" cy="1852577"/>
      </dsp:txXfrm>
    </dsp:sp>
    <dsp:sp modelId="{60A04B75-2873-4C77-961B-E670FD291142}">
      <dsp:nvSpPr>
        <dsp:cNvPr id="0" name=""/>
        <dsp:cNvSpPr/>
      </dsp:nvSpPr>
      <dsp:spPr>
        <a:xfrm>
          <a:off x="6690162" y="1061024"/>
          <a:ext cx="3003597" cy="1614837"/>
        </a:xfrm>
        <a:prstGeom prst="rect">
          <a:avLst/>
        </a:prstGeom>
        <a:noFill/>
        <a:ln>
          <a:noFill/>
        </a:ln>
        <a:effectLst/>
      </dsp:spPr>
      <dsp:style>
        <a:lnRef idx="0">
          <a:scrgbClr r="0" g="0" b="0"/>
        </a:lnRef>
        <a:fillRef idx="0">
          <a:scrgbClr r="0" g="0" b="0"/>
        </a:fillRef>
        <a:effectRef idx="0">
          <a:scrgbClr r="0" g="0" b="0"/>
        </a:effectRef>
        <a:fontRef idx="minor"/>
      </dsp:style>
    </dsp:sp>
    <dsp:sp modelId="{9E8FCE52-ACAA-4DFA-9031-0E4BFD5FB456}">
      <dsp:nvSpPr>
        <dsp:cNvPr id="0" name=""/>
        <dsp:cNvSpPr/>
      </dsp:nvSpPr>
      <dsp:spPr>
        <a:xfrm rot="5400000">
          <a:off x="1573819" y="697686"/>
          <a:ext cx="2691395" cy="2341514"/>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US" sz="3500" b="1" kern="1200" dirty="0" smtClean="0"/>
        </a:p>
        <a:p>
          <a:pPr lvl="0" algn="ctr" defTabSz="1555750">
            <a:lnSpc>
              <a:spcPct val="90000"/>
            </a:lnSpc>
            <a:spcBef>
              <a:spcPct val="0"/>
            </a:spcBef>
            <a:spcAft>
              <a:spcPct val="35000"/>
            </a:spcAft>
          </a:pPr>
          <a:r>
            <a:rPr lang="en-US" sz="3500" b="1" kern="1200" dirty="0" smtClean="0"/>
            <a:t>Monitor progress </a:t>
          </a:r>
          <a:endParaRPr lang="en-US" sz="3500" b="1" kern="1200" dirty="0"/>
        </a:p>
      </dsp:txBody>
      <dsp:txXfrm rot="-5400000">
        <a:off x="2113645" y="942155"/>
        <a:ext cx="1611742" cy="1852577"/>
      </dsp:txXfrm>
    </dsp:sp>
    <dsp:sp modelId="{2269C372-ADB8-4425-928C-5B60E5CAAC0B}">
      <dsp:nvSpPr>
        <dsp:cNvPr id="0" name=""/>
        <dsp:cNvSpPr/>
      </dsp:nvSpPr>
      <dsp:spPr>
        <a:xfrm rot="5400000">
          <a:off x="2762023" y="2795242"/>
          <a:ext cx="2691395" cy="2686840"/>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b="1" kern="1200" dirty="0" smtClean="0"/>
        </a:p>
        <a:p>
          <a:pPr lvl="0" algn="ctr" defTabSz="1200150">
            <a:lnSpc>
              <a:spcPct val="90000"/>
            </a:lnSpc>
            <a:spcBef>
              <a:spcPct val="0"/>
            </a:spcBef>
            <a:spcAft>
              <a:spcPct val="35000"/>
            </a:spcAft>
          </a:pPr>
          <a:endParaRPr lang="en-US" sz="2000" b="1" kern="1200" dirty="0" smtClean="0"/>
        </a:p>
        <a:p>
          <a:pPr lvl="0" algn="ctr" defTabSz="1200150">
            <a:lnSpc>
              <a:spcPct val="90000"/>
            </a:lnSpc>
            <a:spcBef>
              <a:spcPct val="0"/>
            </a:spcBef>
            <a:spcAft>
              <a:spcPct val="35000"/>
            </a:spcAft>
          </a:pPr>
          <a:r>
            <a:rPr lang="en-US" sz="3000" b="1" kern="1200" dirty="0" smtClean="0"/>
            <a:t>Articulate need/value</a:t>
          </a:r>
          <a:r>
            <a:rPr lang="en-US" sz="2700" b="1" kern="1200" dirty="0" smtClean="0"/>
            <a:t> </a:t>
          </a:r>
          <a:r>
            <a:rPr lang="en-US" sz="2000" kern="1200" dirty="0" smtClean="0"/>
            <a:t>to potential funders</a:t>
          </a:r>
        </a:p>
      </dsp:txBody>
      <dsp:txXfrm rot="-5400000">
        <a:off x="3211728" y="3241151"/>
        <a:ext cx="1791984" cy="1795023"/>
      </dsp:txXfrm>
    </dsp:sp>
    <dsp:sp modelId="{160FA4C7-D3AC-4115-94A4-E2709C08739C}">
      <dsp:nvSpPr>
        <dsp:cNvPr id="0" name=""/>
        <dsp:cNvSpPr/>
      </dsp:nvSpPr>
      <dsp:spPr>
        <a:xfrm>
          <a:off x="4735" y="3345481"/>
          <a:ext cx="2906707" cy="1614837"/>
        </a:xfrm>
        <a:prstGeom prst="rect">
          <a:avLst/>
        </a:prstGeom>
        <a:noFill/>
        <a:ln>
          <a:noFill/>
        </a:ln>
        <a:effectLst/>
      </dsp:spPr>
      <dsp:style>
        <a:lnRef idx="0">
          <a:scrgbClr r="0" g="0" b="0"/>
        </a:lnRef>
        <a:fillRef idx="0">
          <a:scrgbClr r="0" g="0" b="0"/>
        </a:fillRef>
        <a:effectRef idx="0">
          <a:scrgbClr r="0" g="0" b="0"/>
        </a:effectRef>
        <a:fontRef idx="minor"/>
      </dsp:style>
    </dsp:sp>
    <dsp:sp modelId="{956B8879-4B2A-4753-92ED-71F30AC251D7}">
      <dsp:nvSpPr>
        <dsp:cNvPr id="0" name=""/>
        <dsp:cNvSpPr/>
      </dsp:nvSpPr>
      <dsp:spPr>
        <a:xfrm rot="5400000">
          <a:off x="5362228" y="2914929"/>
          <a:ext cx="2691395" cy="2475940"/>
        </a:xfrm>
        <a:prstGeom prst="hexagon">
          <a:avLst>
            <a:gd name="adj" fmla="val 2500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b="1" kern="1200" dirty="0" smtClean="0"/>
        </a:p>
        <a:p>
          <a:pPr lvl="0" algn="ctr" defTabSz="1333500">
            <a:lnSpc>
              <a:spcPct val="90000"/>
            </a:lnSpc>
            <a:spcBef>
              <a:spcPct val="0"/>
            </a:spcBef>
            <a:spcAft>
              <a:spcPct val="35000"/>
            </a:spcAft>
          </a:pPr>
          <a:endParaRPr lang="en-US" sz="3000" b="1" kern="1200" dirty="0" smtClean="0"/>
        </a:p>
        <a:p>
          <a:pPr lvl="0" algn="ctr" defTabSz="1333500">
            <a:lnSpc>
              <a:spcPct val="90000"/>
            </a:lnSpc>
            <a:spcBef>
              <a:spcPct val="0"/>
            </a:spcBef>
            <a:spcAft>
              <a:spcPct val="35000"/>
            </a:spcAft>
          </a:pPr>
          <a:r>
            <a:rPr lang="en-US" sz="3300" b="1" kern="1200" dirty="0" smtClean="0"/>
            <a:t>Assess </a:t>
          </a:r>
          <a:r>
            <a:rPr lang="en-US" sz="3000" b="1" kern="1200" dirty="0" smtClean="0"/>
            <a:t>the impact</a:t>
          </a:r>
          <a:endParaRPr lang="en-US" sz="3000" b="1" kern="1200" dirty="0"/>
        </a:p>
      </dsp:txBody>
      <dsp:txXfrm rot="-5400000">
        <a:off x="5866094" y="3237813"/>
        <a:ext cx="1683662" cy="1830173"/>
      </dsp:txXfrm>
    </dsp:sp>
    <dsp:sp modelId="{9F162607-B6B1-4FAA-8AC9-B95CA93F1AAB}">
      <dsp:nvSpPr>
        <dsp:cNvPr id="0" name=""/>
        <dsp:cNvSpPr/>
      </dsp:nvSpPr>
      <dsp:spPr>
        <a:xfrm rot="5400000">
          <a:off x="4102654" y="5197232"/>
          <a:ext cx="2691395" cy="2480249"/>
        </a:xfrm>
        <a:prstGeom prst="hexagon">
          <a:avLst>
            <a:gd name="adj" fmla="val 25000"/>
            <a:gd name="vf" fmla="val 1154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6" tIns="36576" rIns="36576" bIns="36576" numCol="1" spcCol="1270" anchor="ctr" anchorCtr="0">
          <a:noAutofit/>
        </a:bodyPr>
        <a:lstStyle/>
        <a:p>
          <a:pPr lvl="0" algn="ctr" defTabSz="1422400">
            <a:lnSpc>
              <a:spcPct val="90000"/>
            </a:lnSpc>
            <a:spcBef>
              <a:spcPct val="0"/>
            </a:spcBef>
            <a:spcAft>
              <a:spcPct val="35000"/>
            </a:spcAft>
          </a:pPr>
          <a:endParaRPr lang="en-US" sz="3200" b="1" kern="1200" dirty="0" smtClean="0"/>
        </a:p>
        <a:p>
          <a:pPr lvl="0" algn="ctr" defTabSz="1422400">
            <a:lnSpc>
              <a:spcPct val="90000"/>
            </a:lnSpc>
            <a:spcBef>
              <a:spcPct val="0"/>
            </a:spcBef>
            <a:spcAft>
              <a:spcPct val="35000"/>
            </a:spcAft>
          </a:pPr>
          <a:r>
            <a:rPr lang="en-US" sz="3300" b="1" kern="1200" dirty="0" smtClean="0"/>
            <a:t>Refine</a:t>
          </a:r>
          <a:r>
            <a:rPr lang="en-US" sz="3200" b="1" kern="1200" dirty="0" smtClean="0"/>
            <a:t> </a:t>
          </a:r>
          <a:r>
            <a:rPr lang="en-US" sz="3200" b="1" kern="1200" dirty="0" smtClean="0"/>
            <a:t/>
          </a:r>
          <a:br>
            <a:rPr lang="en-US" sz="3200" b="1" kern="1200" dirty="0" smtClean="0"/>
          </a:br>
          <a:r>
            <a:rPr lang="en-US" sz="2300" b="1" kern="1200" dirty="0" smtClean="0"/>
            <a:t>the </a:t>
          </a:r>
          <a:r>
            <a:rPr lang="en-US" sz="2300" b="1" kern="1200" dirty="0" smtClean="0"/>
            <a:t>approach</a:t>
          </a:r>
          <a:endParaRPr lang="en-US" sz="2300" b="1" kern="1200" dirty="0"/>
        </a:p>
      </dsp:txBody>
      <dsp:txXfrm rot="-5400000">
        <a:off x="4605387" y="5522629"/>
        <a:ext cx="1685929" cy="1829455"/>
      </dsp:txXfrm>
    </dsp:sp>
    <dsp:sp modelId="{A1CEAAB7-16BD-4C4A-A492-4F9FF7B20E5C}">
      <dsp:nvSpPr>
        <dsp:cNvPr id="0" name=""/>
        <dsp:cNvSpPr/>
      </dsp:nvSpPr>
      <dsp:spPr>
        <a:xfrm>
          <a:off x="6690162" y="5629938"/>
          <a:ext cx="3003597" cy="1614837"/>
        </a:xfrm>
        <a:prstGeom prst="rect">
          <a:avLst/>
        </a:prstGeom>
        <a:noFill/>
        <a:ln>
          <a:noFill/>
        </a:ln>
        <a:effectLst/>
      </dsp:spPr>
      <dsp:style>
        <a:lnRef idx="0">
          <a:scrgbClr r="0" g="0" b="0"/>
        </a:lnRef>
        <a:fillRef idx="0">
          <a:scrgbClr r="0" g="0" b="0"/>
        </a:fillRef>
        <a:effectRef idx="0">
          <a:scrgbClr r="0" g="0" b="0"/>
        </a:effectRef>
        <a:fontRef idx="minor"/>
      </dsp:style>
    </dsp:sp>
    <dsp:sp modelId="{B0B17070-D089-4D89-89DC-2A841B298B2B}">
      <dsp:nvSpPr>
        <dsp:cNvPr id="0" name=""/>
        <dsp:cNvSpPr/>
      </dsp:nvSpPr>
      <dsp:spPr>
        <a:xfrm rot="5400000">
          <a:off x="1573819" y="5179062"/>
          <a:ext cx="2691395" cy="2516589"/>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b="1" kern="1200" dirty="0" smtClean="0"/>
        </a:p>
        <a:p>
          <a:pPr lvl="0" algn="ctr" defTabSz="1200150">
            <a:lnSpc>
              <a:spcPct val="90000"/>
            </a:lnSpc>
            <a:spcBef>
              <a:spcPct val="0"/>
            </a:spcBef>
            <a:spcAft>
              <a:spcPct val="35000"/>
            </a:spcAft>
          </a:pPr>
          <a:r>
            <a:rPr lang="en-US" sz="3300" b="1" kern="1200" dirty="0" smtClean="0"/>
            <a:t>Engage partners</a:t>
          </a:r>
          <a:endParaRPr lang="en-US" sz="2300" kern="1200" dirty="0"/>
        </a:p>
      </dsp:txBody>
      <dsp:txXfrm rot="-5400000">
        <a:off x="2067032" y="5525658"/>
        <a:ext cx="1704969" cy="182339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BEB30E-A705-48D6-9BD4-47BEEBA30D71}" type="datetimeFigureOut">
              <a:rPr lang="en-US" smtClean="0"/>
              <a:pPr/>
              <a:t>3/8/2016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51AF97-4359-45EA-9FC8-D9FE32213E52}" type="slidenum">
              <a:rPr lang="en-US" smtClean="0"/>
              <a:pPr/>
              <a:t>‹#›</a:t>
            </a:fld>
            <a:endParaRPr lang="en-US"/>
          </a:p>
        </p:txBody>
      </p:sp>
    </p:spTree>
    <p:extLst>
      <p:ext uri="{BB962C8B-B14F-4D97-AF65-F5344CB8AC3E}">
        <p14:creationId xmlns:p14="http://schemas.microsoft.com/office/powerpoint/2010/main" val="105708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5A5725-1528-4283-96E1-59973BDF5CA3}" type="datetimeFigureOut">
              <a:rPr lang="en-US" smtClean="0"/>
              <a:pPr/>
              <a:t>3/8/2016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CCE15-2F45-4B5B-BF38-636E373E2587}" type="slidenum">
              <a:rPr lang="en-US" smtClean="0"/>
              <a:pPr/>
              <a:t>‹#›</a:t>
            </a:fld>
            <a:endParaRPr lang="en-US" dirty="0"/>
          </a:p>
        </p:txBody>
      </p:sp>
    </p:spTree>
    <p:extLst>
      <p:ext uri="{BB962C8B-B14F-4D97-AF65-F5344CB8AC3E}">
        <p14:creationId xmlns:p14="http://schemas.microsoft.com/office/powerpoint/2010/main" val="190942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One</a:t>
            </a:r>
            <a:r>
              <a:rPr lang="en-US" sz="1200" baseline="0" dirty="0" smtClean="0"/>
              <a:t> place that national data can really shine is in identifying a need for healthy homes services and in figuring out where to target those services. </a:t>
            </a:r>
            <a:r>
              <a:rPr lang="en-US" sz="1200" baseline="0" dirty="0" smtClean="0"/>
              <a:t>While </a:t>
            </a:r>
            <a:r>
              <a:rPr lang="en-US" sz="1200" baseline="0" dirty="0" smtClean="0"/>
              <a:t>anyone can suffer from housing-related illness or injury, some common risk factors…</a:t>
            </a:r>
            <a:endParaRPr lang="en-US" sz="1200" dirty="0" smtClean="0"/>
          </a:p>
          <a:p>
            <a:endParaRPr lang="en-US" sz="1200" dirty="0" smtClean="0"/>
          </a:p>
          <a:p>
            <a:r>
              <a:rPr lang="en-US" sz="1200" dirty="0" smtClean="0"/>
              <a:t>Maybe</a:t>
            </a:r>
            <a:r>
              <a:rPr lang="en-US" sz="1200" baseline="0" dirty="0" smtClean="0"/>
              <a:t> make a quick point about use of </a:t>
            </a:r>
            <a:r>
              <a:rPr lang="en-US" sz="1200" baseline="0" dirty="0" smtClean="0"/>
              <a:t>1-, 3-, </a:t>
            </a:r>
            <a:r>
              <a:rPr lang="en-US" sz="1200" baseline="0" dirty="0" smtClean="0"/>
              <a:t>and </a:t>
            </a:r>
            <a:r>
              <a:rPr lang="en-US" sz="1200" baseline="0" dirty="0" smtClean="0"/>
              <a:t>5-year </a:t>
            </a:r>
            <a:r>
              <a:rPr lang="en-US" sz="1200" baseline="0" dirty="0" smtClean="0"/>
              <a:t>estimates (effect on confidence interval for small areas).</a:t>
            </a:r>
          </a:p>
        </p:txBody>
      </p:sp>
      <p:sp>
        <p:nvSpPr>
          <p:cNvPr id="4" name="Slide Number Placeholder 3"/>
          <p:cNvSpPr>
            <a:spLocks noGrp="1"/>
          </p:cNvSpPr>
          <p:nvPr>
            <p:ph type="sldNum" sz="quarter" idx="10"/>
          </p:nvPr>
        </p:nvSpPr>
        <p:spPr/>
        <p:txBody>
          <a:bodyPr/>
          <a:lstStyle/>
          <a:p>
            <a:fld id="{A9ACCE15-2F45-4B5B-BF38-636E373E2587}" type="slidenum">
              <a:rPr lang="en-US" smtClean="0"/>
              <a:pPr/>
              <a:t>4</a:t>
            </a:fld>
            <a:endParaRPr lang="en-US" dirty="0"/>
          </a:p>
        </p:txBody>
      </p:sp>
    </p:spTree>
    <p:extLst>
      <p:ext uri="{BB962C8B-B14F-4D97-AF65-F5344CB8AC3E}">
        <p14:creationId xmlns:p14="http://schemas.microsoft.com/office/powerpoint/2010/main" val="59800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map made from state surveillance data published on a county portal (which we then</a:t>
            </a:r>
            <a:r>
              <a:rPr lang="en-US" baseline="0" dirty="0" smtClean="0"/>
              <a:t> took into GIS and overlaid with our service area).</a:t>
            </a:r>
          </a:p>
          <a:p>
            <a:endParaRPr lang="en-US" baseline="0" dirty="0" smtClean="0"/>
          </a:p>
          <a:p>
            <a:r>
              <a:rPr lang="en-US" baseline="0" dirty="0" smtClean="0"/>
              <a:t>Inset </a:t>
            </a:r>
            <a:r>
              <a:rPr lang="en-US" baseline="0" dirty="0" smtClean="0"/>
              <a:t>again underscores value of getting below county level…coarser geographic displays often mask place-based disparities.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14</a:t>
            </a:fld>
            <a:endParaRPr lang="en-US" dirty="0"/>
          </a:p>
        </p:txBody>
      </p:sp>
    </p:spTree>
    <p:extLst>
      <p:ext uri="{BB962C8B-B14F-4D97-AF65-F5344CB8AC3E}">
        <p14:creationId xmlns:p14="http://schemas.microsoft.com/office/powerpoint/2010/main" val="207545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things like medication and self-management might not immediately seem related to HH, this is an example where the clinical aspects</a:t>
            </a:r>
            <a:r>
              <a:rPr lang="en-US" baseline="0" dirty="0" smtClean="0"/>
              <a:t> of self-management are being addressed in this community at least as well as the rest of the state, </a:t>
            </a:r>
            <a:r>
              <a:rPr lang="en-US" baseline="0" dirty="0" smtClean="0"/>
              <a:t>yet </a:t>
            </a:r>
            <a:r>
              <a:rPr lang="en-US" baseline="0" dirty="0" smtClean="0"/>
              <a:t>the morbidity is much higher…may lead to argue for looking into the home environment.</a:t>
            </a:r>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15</a:t>
            </a:fld>
            <a:endParaRPr lang="en-US" dirty="0"/>
          </a:p>
        </p:txBody>
      </p:sp>
    </p:spTree>
    <p:extLst>
      <p:ext uri="{BB962C8B-B14F-4D97-AF65-F5344CB8AC3E}">
        <p14:creationId xmlns:p14="http://schemas.microsoft.com/office/powerpoint/2010/main" val="1248157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using state level data to still convey importance of home environment.</a:t>
            </a:r>
          </a:p>
          <a:p>
            <a:endParaRPr lang="en-US" baseline="0" dirty="0" smtClean="0"/>
          </a:p>
          <a:p>
            <a:pPr marL="0" marR="0">
              <a:spcBef>
                <a:spcPts val="0"/>
              </a:spcBef>
              <a:spcAft>
                <a:spcPts val="300"/>
              </a:spcAft>
            </a:pPr>
            <a:r>
              <a:rPr lang="en-US" sz="1200" dirty="0" smtClean="0">
                <a:effectLst/>
                <a:latin typeface="+mn-lt"/>
                <a:ea typeface="Calibri"/>
                <a:cs typeface="Arial"/>
              </a:rPr>
              <a:t>2008 Unintentional Residential </a:t>
            </a:r>
            <a:r>
              <a:rPr lang="en-US" sz="1200" dirty="0" smtClean="0">
                <a:effectLst/>
                <a:latin typeface="+mn-lt"/>
                <a:ea typeface="Calibri"/>
                <a:cs typeface="Arial"/>
              </a:rPr>
              <a:t>Fire/Flame </a:t>
            </a:r>
            <a:r>
              <a:rPr lang="en-US" sz="1200" dirty="0" smtClean="0">
                <a:effectLst/>
                <a:latin typeface="+mn-lt"/>
                <a:ea typeface="Calibri"/>
                <a:cs typeface="Arial"/>
              </a:rPr>
              <a:t>Deaths and Rates per 100,000, New York and U.S.</a:t>
            </a:r>
            <a:endParaRPr lang="en-US" sz="1200" dirty="0" smtClean="0">
              <a:effectLst/>
              <a:latin typeface="+mn-lt"/>
              <a:ea typeface="Calibri"/>
              <a:cs typeface="Times New Roman"/>
            </a:endParaRPr>
          </a:p>
          <a:p>
            <a:pPr marL="0" marR="0">
              <a:spcBef>
                <a:spcPts val="0"/>
              </a:spcBef>
              <a:spcAft>
                <a:spcPts val="300"/>
              </a:spcAft>
            </a:pPr>
            <a:r>
              <a:rPr lang="en-US" sz="1200" dirty="0" smtClean="0">
                <a:effectLst/>
                <a:latin typeface="+mn-lt"/>
                <a:ea typeface="Calibri"/>
                <a:cs typeface="Arial"/>
              </a:rPr>
              <a:t>2008 Unintentional Fall Deaths and Rates per 100,000, New York and U.S.</a:t>
            </a:r>
            <a:endParaRPr lang="en-US" sz="1200" dirty="0" smtClean="0">
              <a:effectLst/>
              <a:latin typeface="+mn-lt"/>
              <a:ea typeface="Calibri"/>
              <a:cs typeface="Times New Roman"/>
            </a:endParaRPr>
          </a:p>
          <a:p>
            <a:pPr marL="0" marR="0">
              <a:spcBef>
                <a:spcPts val="0"/>
              </a:spcBef>
              <a:spcAft>
                <a:spcPts val="300"/>
              </a:spcAft>
            </a:pPr>
            <a:r>
              <a:rPr lang="en-US" sz="1200" dirty="0" smtClean="0">
                <a:effectLst/>
                <a:latin typeface="+mn-lt"/>
                <a:ea typeface="Calibri"/>
                <a:cs typeface="Arial"/>
              </a:rPr>
              <a:t>2008 Unintentional Fall Deaths and Rates per 100,000, Ages 65 to 85+, New York and U.S. </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17</a:t>
            </a:fld>
            <a:endParaRPr lang="en-US" dirty="0"/>
          </a:p>
        </p:txBody>
      </p:sp>
    </p:spTree>
    <p:extLst>
      <p:ext uri="{BB962C8B-B14F-4D97-AF65-F5344CB8AC3E}">
        <p14:creationId xmlns:p14="http://schemas.microsoft.com/office/powerpoint/2010/main" val="175861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can be used to justify targeting of groups, not just locations.</a:t>
            </a:r>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18</a:t>
            </a:fld>
            <a:endParaRPr lang="en-US" dirty="0"/>
          </a:p>
        </p:txBody>
      </p:sp>
    </p:spTree>
    <p:extLst>
      <p:ext uri="{BB962C8B-B14F-4D97-AF65-F5344CB8AC3E}">
        <p14:creationId xmlns:p14="http://schemas.microsoft.com/office/powerpoint/2010/main" val="191460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Plug</a:t>
            </a:r>
            <a:r>
              <a:rPr lang="en-US" baseline="0" dirty="0" smtClean="0"/>
              <a:t> for making data presentation visually interesting…</a:t>
            </a:r>
          </a:p>
          <a:p>
            <a:endParaRPr lang="en-US" baseline="0" dirty="0" smtClean="0"/>
          </a:p>
          <a:p>
            <a:r>
              <a:rPr lang="en-US" baseline="0" dirty="0" smtClean="0"/>
              <a:t>National data from places like National Fire Protection Association, target area data is program data. </a:t>
            </a:r>
            <a:r>
              <a:rPr lang="en-US" baseline="0" dirty="0" smtClean="0"/>
              <a:t>Old </a:t>
            </a:r>
            <a:r>
              <a:rPr lang="en-US" baseline="0" dirty="0" smtClean="0"/>
              <a:t>data. </a:t>
            </a:r>
            <a:r>
              <a:rPr lang="en-US" baseline="0" dirty="0" smtClean="0"/>
              <a:t>May </a:t>
            </a:r>
            <a:r>
              <a:rPr lang="en-US" baseline="0" dirty="0" smtClean="0"/>
              <a:t>be different methods.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19</a:t>
            </a:fld>
            <a:endParaRPr lang="en-US" dirty="0"/>
          </a:p>
        </p:txBody>
      </p:sp>
    </p:spTree>
    <p:extLst>
      <p:ext uri="{BB962C8B-B14F-4D97-AF65-F5344CB8AC3E}">
        <p14:creationId xmlns:p14="http://schemas.microsoft.com/office/powerpoint/2010/main" val="393091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Preventable hospital stays</a:t>
            </a:r>
          </a:p>
          <a:p>
            <a:r>
              <a:rPr lang="en-US" dirty="0" smtClean="0"/>
              <a:t>Preventable hospital stays is measured as the hospital discharge rate for ambulatory care-sensitive conditions per 1,000 Medicare enrollees.</a:t>
            </a:r>
          </a:p>
          <a:p>
            <a:endParaRPr lang="en-US" b="1" dirty="0" smtClean="0"/>
          </a:p>
          <a:p>
            <a:r>
              <a:rPr lang="en-US" b="1" dirty="0" smtClean="0"/>
              <a:t>Reason for ranking</a:t>
            </a:r>
          </a:p>
          <a:p>
            <a:r>
              <a:rPr lang="en-US" dirty="0" smtClean="0"/>
              <a:t>Hospitalization for diagnoses treatable in outpatient services suggests that the quality of care provided in the outpatient setting was less than ideal. The measure may also represent a tendency to overuse hospitals as a main source of care.</a:t>
            </a:r>
          </a:p>
          <a:p>
            <a:endParaRPr lang="en-US" b="1" dirty="0" smtClean="0"/>
          </a:p>
          <a:p>
            <a:r>
              <a:rPr lang="en-US" b="1" dirty="0" smtClean="0"/>
              <a:t>Measurement Strengths and Limitations</a:t>
            </a:r>
          </a:p>
          <a:p>
            <a:r>
              <a:rPr lang="en-US" dirty="0" smtClean="0"/>
              <a:t>The rate of preventable hospital stays is often used to assess the effectiveness and accessibility of primary healthcare</a:t>
            </a:r>
            <a:r>
              <a:rPr lang="en-US" dirty="0" smtClean="0"/>
              <a:t>. [</a:t>
            </a:r>
            <a:r>
              <a:rPr lang="en-US" dirty="0" smtClean="0"/>
              <a:t>1,2] A study using data from the National Hospital Discharge Survey found that 12% of all hospitalizations in 1990 (3.1 million) were for potentially preventable conditions</a:t>
            </a:r>
            <a:r>
              <a:rPr lang="en-US" dirty="0" smtClean="0"/>
              <a:t>. [</a:t>
            </a:r>
            <a:r>
              <a:rPr lang="en-US" dirty="0" smtClean="0"/>
              <a:t>3]</a:t>
            </a:r>
          </a:p>
          <a:p>
            <a:endParaRPr lang="en-US" dirty="0" smtClean="0"/>
          </a:p>
          <a:p>
            <a:r>
              <a:rPr lang="en-US" dirty="0" smtClean="0"/>
              <a:t>A weakness of this measure is that it uses Medicare claims data, which limits the population evaluated to mostly individuals age 65 and older. This measure, therefore, may potentially miss trends and disparities among younger age groups.</a:t>
            </a:r>
          </a:p>
          <a:p>
            <a:endParaRPr lang="en-US" dirty="0" smtClean="0"/>
          </a:p>
          <a:p>
            <a:r>
              <a:rPr lang="en-US" dirty="0" smtClean="0"/>
              <a:t>This measure could be classified as both a quality and access measure, as some literature describes hospitalization rates for ambulatory care-sensitive conditions primarily as a proxy for access to primary healthcare</a:t>
            </a:r>
            <a:r>
              <a:rPr lang="en-US" dirty="0" smtClean="0"/>
              <a:t>. [</a:t>
            </a:r>
            <a:r>
              <a:rPr lang="en-US" dirty="0" smtClean="0"/>
              <a:t>4]</a:t>
            </a:r>
          </a:p>
          <a:p>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22</a:t>
            </a:fld>
            <a:endParaRPr lang="en-US" dirty="0"/>
          </a:p>
        </p:txBody>
      </p:sp>
    </p:spTree>
    <p:extLst>
      <p:ext uri="{BB962C8B-B14F-4D97-AF65-F5344CB8AC3E}">
        <p14:creationId xmlns:p14="http://schemas.microsoft.com/office/powerpoint/2010/main" val="59914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Nice</a:t>
            </a:r>
            <a:r>
              <a:rPr lang="en-US" baseline="0" dirty="0" smtClean="0"/>
              <a:t> use of appropriate </a:t>
            </a:r>
            <a:r>
              <a:rPr lang="en-US" baseline="0" dirty="0" err="1" smtClean="0"/>
              <a:t>comparsion</a:t>
            </a:r>
            <a:r>
              <a:rPr lang="en-US" baseline="0" dirty="0" smtClean="0"/>
              <a:t> (the specific neighborhood is put in context of the rest of the county and state). </a:t>
            </a:r>
            <a:r>
              <a:rPr lang="en-US" baseline="0" dirty="0" smtClean="0"/>
              <a:t>Use </a:t>
            </a:r>
            <a:r>
              <a:rPr lang="en-US" baseline="0" dirty="0" smtClean="0"/>
              <a:t>of red text to draw attention to specific characteristics of this neighborhood (older, poorer).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5</a:t>
            </a:fld>
            <a:endParaRPr lang="en-US" dirty="0"/>
          </a:p>
        </p:txBody>
      </p:sp>
    </p:spTree>
    <p:extLst>
      <p:ext uri="{BB962C8B-B14F-4D97-AF65-F5344CB8AC3E}">
        <p14:creationId xmlns:p14="http://schemas.microsoft.com/office/powerpoint/2010/main" val="411298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from census available at census tract level. Lends itself well to mapping. </a:t>
            </a:r>
            <a:r>
              <a:rPr lang="en-US" baseline="0" dirty="0" smtClean="0"/>
              <a:t>Maps </a:t>
            </a:r>
            <a:r>
              <a:rPr lang="en-US" baseline="0" dirty="0" smtClean="0"/>
              <a:t>can be powerful tools, but scale matters. </a:t>
            </a:r>
            <a:r>
              <a:rPr lang="en-US" baseline="0" dirty="0" smtClean="0"/>
              <a:t>Poverty </a:t>
            </a:r>
            <a:r>
              <a:rPr lang="en-US" baseline="0" dirty="0" smtClean="0"/>
              <a:t>(darker blues) looks more rural at a national scale.</a:t>
            </a:r>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6</a:t>
            </a:fld>
            <a:endParaRPr lang="en-US" dirty="0"/>
          </a:p>
        </p:txBody>
      </p:sp>
    </p:spTree>
    <p:extLst>
      <p:ext uri="{BB962C8B-B14F-4D97-AF65-F5344CB8AC3E}">
        <p14:creationId xmlns:p14="http://schemas.microsoft.com/office/powerpoint/2010/main" val="379918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neighborhoods within Chicago, a different story emerges. </a:t>
            </a:r>
            <a:r>
              <a:rPr lang="en-US" dirty="0" smtClean="0"/>
              <a:t>We’ll </a:t>
            </a:r>
            <a:r>
              <a:rPr lang="en-US" dirty="0" smtClean="0"/>
              <a:t>hear a lot more about powerful</a:t>
            </a:r>
            <a:r>
              <a:rPr lang="en-US" baseline="0" dirty="0" smtClean="0"/>
              <a:t> use of maps in other presentations.</a:t>
            </a:r>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7</a:t>
            </a:fld>
            <a:endParaRPr lang="en-US" dirty="0"/>
          </a:p>
        </p:txBody>
      </p:sp>
    </p:spTree>
    <p:extLst>
      <p:ext uri="{BB962C8B-B14F-4D97-AF65-F5344CB8AC3E}">
        <p14:creationId xmlns:p14="http://schemas.microsoft.com/office/powerpoint/2010/main" val="50891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links and add specific variables?</a:t>
            </a:r>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8</a:t>
            </a:fld>
            <a:endParaRPr lang="en-US" dirty="0"/>
          </a:p>
        </p:txBody>
      </p:sp>
    </p:spTree>
    <p:extLst>
      <p:ext uri="{BB962C8B-B14F-4D97-AF65-F5344CB8AC3E}">
        <p14:creationId xmlns:p14="http://schemas.microsoft.com/office/powerpoint/2010/main" val="235731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Putting housing</a:t>
            </a:r>
            <a:r>
              <a:rPr lang="en-US" baseline="0" dirty="0" smtClean="0"/>
              <a:t> quality issues in NYC in a national context.</a:t>
            </a:r>
            <a:endParaRPr lang="en-US" dirty="0"/>
          </a:p>
        </p:txBody>
      </p:sp>
      <p:sp>
        <p:nvSpPr>
          <p:cNvPr id="4" name="Slide Number Placeholder 3"/>
          <p:cNvSpPr>
            <a:spLocks noGrp="1"/>
          </p:cNvSpPr>
          <p:nvPr>
            <p:ph type="sldNum" sz="quarter" idx="10"/>
          </p:nvPr>
        </p:nvSpPr>
        <p:spPr/>
        <p:txBody>
          <a:bodyPr/>
          <a:lstStyle/>
          <a:p>
            <a:fld id="{A9ACCE15-2F45-4B5B-BF38-636E373E2587}" type="slidenum">
              <a:rPr lang="en-US" smtClean="0"/>
              <a:pPr/>
              <a:t>9</a:t>
            </a:fld>
            <a:endParaRPr lang="en-US" dirty="0"/>
          </a:p>
        </p:txBody>
      </p:sp>
    </p:spTree>
    <p:extLst>
      <p:ext uri="{BB962C8B-B14F-4D97-AF65-F5344CB8AC3E}">
        <p14:creationId xmlns:p14="http://schemas.microsoft.com/office/powerpoint/2010/main" val="99218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application of American Housing Survey (and good data source in itself),</a:t>
            </a:r>
            <a:r>
              <a:rPr lang="en-US" baseline="0" dirty="0" smtClean="0"/>
              <a:t> NCHH’s </a:t>
            </a:r>
            <a:r>
              <a:rPr lang="en-US" baseline="0" dirty="0" smtClean="0"/>
              <a:t>State </a:t>
            </a:r>
            <a:r>
              <a:rPr lang="en-US" baseline="0" dirty="0" smtClean="0"/>
              <a:t>of Healthy Housing presents detailed housing quality information for MSAs and further breaks it down by Central City and </a:t>
            </a:r>
            <a:r>
              <a:rPr lang="en-US" baseline="0" dirty="0" smtClean="0"/>
              <a:t>Outside Central </a:t>
            </a:r>
            <a:r>
              <a:rPr lang="en-US" baseline="0" dirty="0" smtClean="0"/>
              <a:t>City.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CFFDF3-D8DC-4EF0-90C5-3F6892F9E3A6}" type="slidenum">
              <a:rPr lang="en-US" smtClean="0"/>
              <a:pPr/>
              <a:t>10</a:t>
            </a:fld>
            <a:endParaRPr lang="en-US"/>
          </a:p>
        </p:txBody>
      </p:sp>
    </p:spTree>
    <p:extLst>
      <p:ext uri="{BB962C8B-B14F-4D97-AF65-F5344CB8AC3E}">
        <p14:creationId xmlns:p14="http://schemas.microsoft.com/office/powerpoint/2010/main" val="3704980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a:t>
            </a:r>
            <a:r>
              <a:rPr lang="en-US" baseline="0" dirty="0" smtClean="0"/>
              <a:t> data may exist f</a:t>
            </a:r>
            <a:r>
              <a:rPr lang="en-US" dirty="0" smtClean="0"/>
              <a:t>or some specific</a:t>
            </a:r>
            <a:r>
              <a:rPr lang="en-US" baseline="0" dirty="0" smtClean="0"/>
              <a:t> housing hazards, like radon. </a:t>
            </a:r>
          </a:p>
          <a:p>
            <a:r>
              <a:rPr lang="en-US" baseline="0" dirty="0" smtClean="0"/>
              <a:t>Navigate to state using drop-down </a:t>
            </a:r>
            <a:r>
              <a:rPr lang="en-US" baseline="0" dirty="0" smtClean="0"/>
              <a:t>menu shown </a:t>
            </a:r>
            <a:r>
              <a:rPr lang="en-US" baseline="0" dirty="0" smtClean="0"/>
              <a:t>in box at left.</a:t>
            </a:r>
          </a:p>
          <a:p>
            <a:r>
              <a:rPr lang="en-US" baseline="0" dirty="0" smtClean="0"/>
              <a:t>Again, this is not data that would be used to track progress or for evaluating impact, </a:t>
            </a:r>
            <a:r>
              <a:rPr lang="en-US" baseline="0" dirty="0" smtClean="0"/>
              <a:t>but it </a:t>
            </a:r>
            <a:r>
              <a:rPr lang="en-US" baseline="0" dirty="0" smtClean="0"/>
              <a:t>could be used to articulate need/value…(and interestingly that can work the other way too…if </a:t>
            </a:r>
            <a:r>
              <a:rPr lang="en-US" baseline="0" dirty="0" smtClean="0"/>
              <a:t>someone…)</a:t>
            </a:r>
            <a:endParaRPr lang="en-US" baseline="0" dirty="0" smtClean="0"/>
          </a:p>
        </p:txBody>
      </p:sp>
      <p:sp>
        <p:nvSpPr>
          <p:cNvPr id="4" name="Slide Number Placeholder 3"/>
          <p:cNvSpPr>
            <a:spLocks noGrp="1"/>
          </p:cNvSpPr>
          <p:nvPr>
            <p:ph type="sldNum" sz="quarter" idx="10"/>
          </p:nvPr>
        </p:nvSpPr>
        <p:spPr/>
        <p:txBody>
          <a:bodyPr/>
          <a:lstStyle/>
          <a:p>
            <a:fld id="{A9ACCE15-2F45-4B5B-BF38-636E373E2587}" type="slidenum">
              <a:rPr lang="en-US" smtClean="0"/>
              <a:pPr/>
              <a:t>11</a:t>
            </a:fld>
            <a:endParaRPr lang="en-US" dirty="0"/>
          </a:p>
        </p:txBody>
      </p:sp>
    </p:spTree>
    <p:extLst>
      <p:ext uri="{BB962C8B-B14F-4D97-AF65-F5344CB8AC3E}">
        <p14:creationId xmlns:p14="http://schemas.microsoft.com/office/powerpoint/2010/main" val="321661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data</a:t>
            </a:r>
            <a:r>
              <a:rPr lang="en-US" baseline="0" dirty="0" smtClean="0"/>
              <a:t> for asthma comes from national telephone surveys and may not be available at refined </a:t>
            </a:r>
            <a:r>
              <a:rPr lang="en-US" baseline="0" dirty="0" smtClean="0"/>
              <a:t>levels.</a:t>
            </a:r>
            <a:endParaRPr lang="en-US" baseline="0" dirty="0" smtClean="0"/>
          </a:p>
          <a:p>
            <a:r>
              <a:rPr lang="en-US" baseline="0" dirty="0" smtClean="0"/>
              <a:t>Many states publish county or ZIP-code level data for events like ED visits, hospitalizations (link goes to page with links to program websites in funded states, navigate to data from there or find the right contact</a:t>
            </a:r>
            <a:r>
              <a:rPr lang="en-US" baseline="0" dirty="0" smtClean="0"/>
              <a:t>).</a:t>
            </a:r>
            <a:endParaRPr lang="en-US" baseline="0" dirty="0" smtClean="0"/>
          </a:p>
          <a:p>
            <a:endParaRPr lang="en-US" baseline="0" dirty="0" smtClean="0"/>
          </a:p>
          <a:p>
            <a:r>
              <a:rPr lang="en-US" baseline="0" dirty="0" smtClean="0"/>
              <a:t>NOTE ABOUT ASTHMA: </a:t>
            </a:r>
            <a:r>
              <a:rPr lang="en-US" baseline="0" dirty="0" smtClean="0"/>
              <a:t>Prevalence </a:t>
            </a:r>
            <a:r>
              <a:rPr lang="en-US" baseline="0" dirty="0" smtClean="0"/>
              <a:t>vs. Morbidity (exacerbation vs. causation).</a:t>
            </a:r>
          </a:p>
        </p:txBody>
      </p:sp>
      <p:sp>
        <p:nvSpPr>
          <p:cNvPr id="4" name="Slide Number Placeholder 3"/>
          <p:cNvSpPr>
            <a:spLocks noGrp="1"/>
          </p:cNvSpPr>
          <p:nvPr>
            <p:ph type="sldNum" sz="quarter" idx="10"/>
          </p:nvPr>
        </p:nvSpPr>
        <p:spPr/>
        <p:txBody>
          <a:bodyPr/>
          <a:lstStyle/>
          <a:p>
            <a:fld id="{A9ACCE15-2F45-4B5B-BF38-636E373E2587}" type="slidenum">
              <a:rPr lang="en-US" smtClean="0"/>
              <a:pPr/>
              <a:t>13</a:t>
            </a:fld>
            <a:endParaRPr lang="en-US" dirty="0"/>
          </a:p>
        </p:txBody>
      </p:sp>
    </p:spTree>
    <p:extLst>
      <p:ext uri="{BB962C8B-B14F-4D97-AF65-F5344CB8AC3E}">
        <p14:creationId xmlns:p14="http://schemas.microsoft.com/office/powerpoint/2010/main" val="247811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901503" y="617049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0" y="6170498"/>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6719" y="6172200"/>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901503" y="6172200"/>
            <a:ext cx="2057400" cy="685800"/>
          </a:xfrm>
        </p:spPr>
        <p:txBody>
          <a:bodyPr>
            <a:noAutofit/>
          </a:bodyPr>
          <a:lstStyle>
            <a:lvl1pPr algn="ctr">
              <a:defRPr sz="2000">
                <a:solidFill>
                  <a:srgbClr val="FFFFFF"/>
                </a:solidFill>
              </a:defRPr>
            </a:lvl1pPr>
          </a:lstStyle>
          <a:p>
            <a:fld id="{205F62E6-0322-4217-AFEA-72A4E19E0944}" type="datetimeFigureOut">
              <a:rPr lang="en-US" smtClean="0"/>
              <a:pPr/>
              <a:t>3/8/2016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A46C6E7-1AB6-4834-B71D-13759F00FE8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5F62E6-0322-4217-AFEA-72A4E19E0944}" type="datetimeFigureOut">
              <a:rPr lang="en-US" smtClean="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46C6E7-1AB6-4834-B71D-13759F00FE8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05F62E6-0322-4217-AFEA-72A4E19E0944}" type="datetimeFigureOut">
              <a:rPr lang="en-US" smtClean="0"/>
              <a:pPr/>
              <a:t>3/8/2016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7A46C6E7-1AB6-4834-B71D-13759F00FE8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98690"/>
            <a:ext cx="5486400" cy="4114800"/>
          </a:xfrm>
          <a:solidFill>
            <a:schemeClr val="bg1"/>
          </a:solidFill>
          <a:ln w="12700">
            <a:solidFill>
              <a:schemeClr val="bg1"/>
            </a:solidFill>
          </a:ln>
        </p:spPr>
        <p:txBody>
          <a:bodyPr rtlCol="0">
            <a:noAutofit/>
          </a:bodyPr>
          <a:lstStyle>
            <a:lvl1pPr marL="0" indent="0">
              <a:buNone/>
              <a:defRPr sz="3200">
                <a:ln w="12700" cap="flat" cmpd="sng" algn="ctr">
                  <a:solidFill>
                    <a:srgbClr val="FFFFFF"/>
                  </a:solidFill>
                  <a:prstDash val="solid"/>
                  <a:round/>
                  <a:headEnd type="none" w="med" len="med"/>
                  <a:tailEnd type="none" w="med" len="med"/>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715326"/>
            <a:ext cx="5486400" cy="45687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911422" y="6041361"/>
            <a:ext cx="993161" cy="365125"/>
          </a:xfrm>
          <a:prstGeom prst="rect">
            <a:avLst/>
          </a:prstGeom>
        </p:spPr>
        <p:txBody>
          <a:bodyPr/>
          <a:lstStyle>
            <a:lvl1pPr>
              <a:defRPr/>
            </a:lvl1pPr>
          </a:lstStyle>
          <a:p>
            <a:fld id="{3648B547-F6AA-407C-88B1-5F8907B749DE}" type="datetimeFigureOut">
              <a:rPr lang="en-US" smtClean="0"/>
              <a:pPr/>
              <a:t>3/8/2016</a:t>
            </a:fld>
            <a:endParaRPr lang="en-US"/>
          </a:p>
        </p:txBody>
      </p:sp>
      <p:sp>
        <p:nvSpPr>
          <p:cNvPr id="6" name="Footer Placeholder 4"/>
          <p:cNvSpPr>
            <a:spLocks noGrp="1"/>
          </p:cNvSpPr>
          <p:nvPr>
            <p:ph type="ftr" sz="quarter" idx="11"/>
          </p:nvPr>
        </p:nvSpPr>
        <p:spPr>
          <a:xfrm>
            <a:off x="442797" y="6041361"/>
            <a:ext cx="6289532"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7904584" y="5915887"/>
            <a:ext cx="796616" cy="490599"/>
          </a:xfrm>
          <a:prstGeom prst="rect">
            <a:avLst/>
          </a:prstGeom>
        </p:spPr>
        <p:txBody>
          <a:bodyPr/>
          <a:lstStyle>
            <a:lvl1pPr>
              <a:defRPr/>
            </a:lvl1pPr>
          </a:lstStyle>
          <a:p>
            <a:fld id="{6A2F56BC-405E-4DED-9432-3326BC41E823}" type="slidenum">
              <a:rPr lang="en-US" smtClean="0"/>
              <a:pPr/>
              <a:t>‹#›</a:t>
            </a:fld>
            <a:endParaRPr lang="en-US"/>
          </a:p>
        </p:txBody>
      </p:sp>
    </p:spTree>
    <p:extLst>
      <p:ext uri="{BB962C8B-B14F-4D97-AF65-F5344CB8AC3E}">
        <p14:creationId xmlns:p14="http://schemas.microsoft.com/office/powerpoint/2010/main" val="108810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05F62E6-0322-4217-AFEA-72A4E19E0944}" type="datetimeFigureOut">
              <a:rPr lang="en-US" smtClean="0"/>
              <a:pPr/>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A46C6E7-1AB6-4834-B71D-13759F00FE85}"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05F62E6-0322-4217-AFEA-72A4E19E0944}" type="datetimeFigureOut">
              <a:rPr lang="en-US" smtClean="0"/>
              <a:pPr/>
              <a:t>3/8/2016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A46C6E7-1AB6-4834-B71D-13759F00FE85}"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05F62E6-0322-4217-AFEA-72A4E19E0944}" type="datetimeFigureOut">
              <a:rPr lang="en-US" smtClean="0"/>
              <a:pPr/>
              <a:t>3/8/2016</a:t>
            </a:fld>
            <a:endParaRPr lang="en-US" dirty="0"/>
          </a:p>
        </p:txBody>
      </p:sp>
      <p:sp>
        <p:nvSpPr>
          <p:cNvPr id="10" name="Slide Number Placeholder 9"/>
          <p:cNvSpPr>
            <a:spLocks noGrp="1"/>
          </p:cNvSpPr>
          <p:nvPr>
            <p:ph type="sldNum" sz="quarter" idx="16"/>
          </p:nvPr>
        </p:nvSpPr>
        <p:spPr/>
        <p:txBody>
          <a:bodyPr rtlCol="0"/>
          <a:lstStyle/>
          <a:p>
            <a:fld id="{7A46C6E7-1AB6-4834-B71D-13759F00FE85}"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05F62E6-0322-4217-AFEA-72A4E19E0944}" type="datetimeFigureOut">
              <a:rPr lang="en-US" smtClean="0"/>
              <a:pPr/>
              <a:t>3/8/2016</a:t>
            </a:fld>
            <a:endParaRPr lang="en-US" dirty="0"/>
          </a:p>
        </p:txBody>
      </p:sp>
      <p:sp>
        <p:nvSpPr>
          <p:cNvPr id="12" name="Slide Number Placeholder 11"/>
          <p:cNvSpPr>
            <a:spLocks noGrp="1"/>
          </p:cNvSpPr>
          <p:nvPr>
            <p:ph type="sldNum" sz="quarter" idx="16"/>
          </p:nvPr>
        </p:nvSpPr>
        <p:spPr/>
        <p:txBody>
          <a:bodyPr rtlCol="0"/>
          <a:lstStyle/>
          <a:p>
            <a:fld id="{7A46C6E7-1AB6-4834-B71D-13759F00FE85}"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5F62E6-0322-4217-AFEA-72A4E19E0944}" type="datetimeFigureOut">
              <a:rPr lang="en-US" smtClean="0"/>
              <a:pPr/>
              <a:t>3/8/2016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A46C6E7-1AB6-4834-B71D-13759F00FE8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F62E6-0322-4217-AFEA-72A4E19E0944}" type="datetimeFigureOut">
              <a:rPr lang="en-US" smtClean="0"/>
              <a:pPr/>
              <a:t>3/8/2016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A46C6E7-1AB6-4834-B71D-13759F00FE8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5F62E6-0322-4217-AFEA-72A4E19E0944}" type="datetimeFigureOut">
              <a:rPr lang="en-US" smtClean="0"/>
              <a:pPr/>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A46C6E7-1AB6-4834-B71D-13759F00FE85}"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205F62E6-0322-4217-AFEA-72A4E19E0944}" type="datetimeFigureOut">
              <a:rPr lang="en-US" smtClean="0"/>
              <a:pPr/>
              <a:t>3/8/2016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A46C6E7-1AB6-4834-B71D-13759F00FE85}"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05F62E6-0322-4217-AFEA-72A4E19E0944}" type="datetimeFigureOut">
              <a:rPr lang="en-US" smtClean="0"/>
              <a:pPr/>
              <a:t>3/8/2016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A46C6E7-1AB6-4834-B71D-13759F00FE8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nceh/lead/data/index.ht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Layout" Target="../diagrams/layout1.xml"/><Relationship Id="rId7" Type="http://schemas.openxmlformats.org/officeDocument/2006/relationships/image" Target="../media/image3.wmf"/><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gif"/><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2960"/>
            <a:ext cx="9144000" cy="1828800"/>
          </a:xfrm>
        </p:spPr>
        <p:txBody>
          <a:bodyPr>
            <a:normAutofit fontScale="90000"/>
          </a:bodyPr>
          <a:lstStyle/>
          <a:p>
            <a:pPr algn="ctr">
              <a:spcBef>
                <a:spcPts val="1800"/>
              </a:spcBef>
              <a:spcAft>
                <a:spcPts val="1800"/>
              </a:spcAft>
            </a:pPr>
            <a:r>
              <a:rPr lang="en-US" sz="7600" b="1" dirty="0" smtClean="0"/>
              <a:t>HEALTHY HOMES DATA</a:t>
            </a:r>
            <a:br>
              <a:rPr lang="en-US" sz="7600" b="1" dirty="0" smtClean="0"/>
            </a:br>
            <a:r>
              <a:rPr lang="en-US" sz="3600" dirty="0" smtClean="0"/>
              <a:t>Using publicly available data </a:t>
            </a:r>
            <a:r>
              <a:rPr lang="en-US" sz="3600" dirty="0" smtClean="0"/>
              <a:t/>
            </a:r>
            <a:br>
              <a:rPr lang="en-US" sz="3600" dirty="0" smtClean="0"/>
            </a:br>
            <a:r>
              <a:rPr lang="en-US" sz="3600" dirty="0" smtClean="0"/>
              <a:t>to strengthen </a:t>
            </a:r>
            <a:r>
              <a:rPr lang="en-US" sz="3600" dirty="0" smtClean="0"/>
              <a:t>your HEALTHY HOMES program </a:t>
            </a:r>
            <a:endParaRPr lang="en-US" sz="3600" dirty="0"/>
          </a:p>
        </p:txBody>
      </p:sp>
      <p:sp>
        <p:nvSpPr>
          <p:cNvPr id="3" name="Subtitle 2"/>
          <p:cNvSpPr>
            <a:spLocks noGrp="1"/>
          </p:cNvSpPr>
          <p:nvPr>
            <p:ph type="subTitle" idx="1"/>
          </p:nvPr>
        </p:nvSpPr>
        <p:spPr>
          <a:xfrm>
            <a:off x="152400" y="6172200"/>
            <a:ext cx="6553200" cy="609600"/>
          </a:xfrm>
        </p:spPr>
        <p:txBody>
          <a:bodyPr>
            <a:normAutofit lnSpcReduction="10000"/>
          </a:bodyPr>
          <a:lstStyle/>
          <a:p>
            <a:pPr>
              <a:spcBef>
                <a:spcPts val="0"/>
              </a:spcBef>
            </a:pPr>
            <a:r>
              <a:rPr lang="en-US" sz="1800" b="1" i="1" dirty="0" smtClean="0">
                <a:solidFill>
                  <a:schemeClr val="bg2"/>
                </a:solidFill>
                <a:latin typeface="Franklin Gothic Book" pitchFamily="34" charset="0"/>
              </a:rPr>
              <a:t>Amanda Reddy, MS</a:t>
            </a:r>
          </a:p>
          <a:p>
            <a:pPr>
              <a:spcBef>
                <a:spcPts val="0"/>
              </a:spcBef>
            </a:pPr>
            <a:r>
              <a:rPr lang="en-US" sz="1800" b="1" i="1" dirty="0" smtClean="0">
                <a:solidFill>
                  <a:schemeClr val="bg2"/>
                </a:solidFill>
                <a:latin typeface="Franklin Gothic Book" pitchFamily="34" charset="0"/>
              </a:rPr>
              <a:t>National Center for Healthy Housing</a:t>
            </a:r>
          </a:p>
        </p:txBody>
      </p:sp>
      <p:sp>
        <p:nvSpPr>
          <p:cNvPr id="4" name="Subtitle 2"/>
          <p:cNvSpPr txBox="1">
            <a:spLocks/>
          </p:cNvSpPr>
          <p:nvPr/>
        </p:nvSpPr>
        <p:spPr>
          <a:xfrm>
            <a:off x="6914408" y="6172200"/>
            <a:ext cx="2209800" cy="7620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spcBef>
                <a:spcPts val="0"/>
              </a:spcBef>
            </a:pPr>
            <a:endParaRPr lang="en-US" sz="1500" b="1" dirty="0" smtClean="0">
              <a:solidFill>
                <a:schemeClr val="bg2"/>
              </a:solidFill>
              <a:latin typeface="Franklin Gothic Book" pitchFamily="34" charset="0"/>
            </a:endParaRPr>
          </a:p>
        </p:txBody>
      </p:sp>
    </p:spTree>
    <p:extLst>
      <p:ext uri="{BB962C8B-B14F-4D97-AF65-F5344CB8AC3E}">
        <p14:creationId xmlns:p14="http://schemas.microsoft.com/office/powerpoint/2010/main" val="1728837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normAutofit/>
          </a:bodyPr>
          <a:lstStyle/>
          <a:p>
            <a:pPr algn="ctr"/>
            <a:r>
              <a:rPr lang="en-US" sz="2400" i="1" dirty="0" smtClean="0"/>
              <a:t>Source: State of Healthy Housing, NCHH, 2013</a:t>
            </a:r>
            <a:endParaRPr lang="en-US" sz="2800" i="1" dirty="0"/>
          </a:p>
        </p:txBody>
      </p:sp>
      <p:sp>
        <p:nvSpPr>
          <p:cNvPr id="8" name="Content Placeholder 7"/>
          <p:cNvSpPr>
            <a:spLocks noGrp="1"/>
          </p:cNvSpPr>
          <p:nvPr>
            <p:ph sz="quarter" idx="1"/>
          </p:nvPr>
        </p:nvSpPr>
        <p:spPr/>
        <p:txBody>
          <a:bodyPr/>
          <a:lstStyle/>
          <a:p>
            <a:endParaRPr lang="en-US"/>
          </a:p>
        </p:txBody>
      </p:sp>
      <p:pic>
        <p:nvPicPr>
          <p:cNvPr id="5123" name="Picture 3"/>
          <p:cNvPicPr>
            <a:picLocks noChangeAspect="1" noChangeArrowheads="1"/>
          </p:cNvPicPr>
          <p:nvPr/>
        </p:nvPicPr>
        <p:blipFill>
          <a:blip r:embed="rId3" cstate="print"/>
          <a:srcRect/>
          <a:stretch>
            <a:fillRect/>
          </a:stretch>
        </p:blipFill>
        <p:spPr bwMode="auto">
          <a:xfrm>
            <a:off x="2133600" y="11176"/>
            <a:ext cx="7010400" cy="6846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228600"/>
            <a:ext cx="8077200" cy="869950"/>
          </a:xfrm>
        </p:spPr>
        <p:txBody>
          <a:bodyPr>
            <a:normAutofit fontScale="90000"/>
          </a:bodyPr>
          <a:lstStyle/>
          <a:p>
            <a:pPr lvl="1" algn="l" rtl="0">
              <a:spcBef>
                <a:spcPct val="0"/>
              </a:spcBef>
            </a:pPr>
            <a:r>
              <a:rPr lang="en-US" sz="3200" b="1" kern="1200" dirty="0">
                <a:solidFill>
                  <a:schemeClr val="tx2"/>
                </a:solidFill>
                <a:latin typeface="+mj-lt"/>
                <a:ea typeface="+mj-ea"/>
                <a:cs typeface="+mj-cs"/>
              </a:rPr>
              <a:t>EPA State Radon Maps</a:t>
            </a:r>
            <a:r>
              <a:rPr lang="en-US" dirty="0" smtClean="0"/>
              <a:t/>
            </a:r>
            <a:br>
              <a:rPr lang="en-US" dirty="0" smtClean="0"/>
            </a:br>
            <a:r>
              <a:rPr lang="en-US" sz="2200" b="1" kern="1200" dirty="0">
                <a:solidFill>
                  <a:schemeClr val="tx2"/>
                </a:solidFill>
                <a:latin typeface="+mj-lt"/>
                <a:ea typeface="+mj-ea"/>
                <a:cs typeface="+mj-cs"/>
              </a:rPr>
              <a:t>www.epa.gov/radon/zonemap.html</a:t>
            </a:r>
            <a:endParaRPr lang="en-US" sz="3200" b="1" kern="1200" dirty="0">
              <a:solidFill>
                <a:schemeClr val="tx2"/>
              </a:solidFill>
              <a:latin typeface="+mj-lt"/>
              <a:ea typeface="+mj-ea"/>
              <a:cs typeface="+mj-cs"/>
            </a:endParaRPr>
          </a:p>
        </p:txBody>
      </p:sp>
      <p:sp>
        <p:nvSpPr>
          <p:cNvPr id="11" name="Content Placeholder 2"/>
          <p:cNvSpPr>
            <a:spLocks noGrp="1"/>
          </p:cNvSpPr>
          <p:nvPr>
            <p:ph type="body" idx="2"/>
          </p:nvPr>
        </p:nvSpPr>
        <p:spPr>
          <a:xfrm>
            <a:off x="0" y="1752600"/>
            <a:ext cx="2387600" cy="1879600"/>
          </a:xfrm>
        </p:spPr>
        <p:txBody>
          <a:bodyPr>
            <a:noAutofit/>
          </a:bodyPr>
          <a:lstStyle/>
          <a:p>
            <a:pPr marL="0" lvl="1"/>
            <a:endParaRPr lang="en-US" sz="1800" dirty="0"/>
          </a:p>
        </p:txBody>
      </p:sp>
      <p:pic>
        <p:nvPicPr>
          <p:cNvPr id="614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6431" y="1447800"/>
            <a:ext cx="6853769" cy="51816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88900" y="1892300"/>
            <a:ext cx="2171700" cy="1581150"/>
          </a:xfrm>
          <a:prstGeom prst="rect">
            <a:avLst/>
          </a:prstGeom>
          <a:noFill/>
          <a:ln w="9525">
            <a:noFill/>
            <a:miter lim="800000"/>
            <a:headEnd/>
            <a:tailEnd/>
          </a:ln>
        </p:spPr>
      </p:pic>
    </p:spTree>
    <p:extLst>
      <p:ext uri="{BB962C8B-B14F-4D97-AF65-F5344CB8AC3E}">
        <p14:creationId xmlns:p14="http://schemas.microsoft.com/office/powerpoint/2010/main" val="985365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 Outcomes</a:t>
            </a:r>
            <a:endParaRPr lang="en-US" dirty="0"/>
          </a:p>
        </p:txBody>
      </p:sp>
      <p:sp>
        <p:nvSpPr>
          <p:cNvPr id="6" name="Content Placeholder 5"/>
          <p:cNvSpPr>
            <a:spLocks noGrp="1"/>
          </p:cNvSpPr>
          <p:nvPr>
            <p:ph sz="quarter" idx="1"/>
          </p:nvPr>
        </p:nvSpPr>
        <p:spPr/>
        <p:txBody>
          <a:bodyPr/>
          <a:lstStyle/>
          <a:p>
            <a:r>
              <a:rPr lang="en-US" dirty="0" smtClean="0"/>
              <a:t>Asthma</a:t>
            </a:r>
          </a:p>
          <a:p>
            <a:r>
              <a:rPr lang="en-US" dirty="0" smtClean="0"/>
              <a:t>Lead Poisoning</a:t>
            </a:r>
          </a:p>
          <a:p>
            <a:r>
              <a:rPr lang="en-US" dirty="0" smtClean="0"/>
              <a:t>Injuries</a:t>
            </a:r>
          </a:p>
          <a:p>
            <a:r>
              <a:rPr lang="en-US" dirty="0" smtClean="0"/>
              <a:t>Burns</a:t>
            </a:r>
          </a:p>
          <a:p>
            <a:r>
              <a:rPr lang="en-US" dirty="0" smtClean="0"/>
              <a:t>Falls</a:t>
            </a:r>
          </a:p>
          <a:p>
            <a:r>
              <a:rPr lang="en-US" dirty="0" smtClean="0"/>
              <a:t>Poisonings</a:t>
            </a:r>
          </a:p>
          <a:p>
            <a:endParaRPr lang="en-US" dirty="0" smtClean="0"/>
          </a:p>
          <a:p>
            <a:endParaRPr lang="en-US" dirty="0"/>
          </a:p>
        </p:txBody>
      </p:sp>
      <p:pic>
        <p:nvPicPr>
          <p:cNvPr id="4" name="Picture 3" descr="MP900422279.png"/>
          <p:cNvPicPr>
            <a:picLocks noChangeAspect="1"/>
          </p:cNvPicPr>
          <p:nvPr/>
        </p:nvPicPr>
        <p:blipFill>
          <a:blip r:embed="rId2" cstate="print"/>
          <a:stretch>
            <a:fillRect/>
          </a:stretch>
        </p:blipFill>
        <p:spPr>
          <a:xfrm>
            <a:off x="2286000" y="0"/>
            <a:ext cx="6858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900422279.png"/>
          <p:cNvPicPr>
            <a:picLocks noChangeAspect="1"/>
          </p:cNvPicPr>
          <p:nvPr/>
        </p:nvPicPr>
        <p:blipFill>
          <a:blip r:embed="rId3" cstate="print">
            <a:duotone>
              <a:schemeClr val="bg2">
                <a:shade val="45000"/>
                <a:satMod val="135000"/>
              </a:schemeClr>
              <a:prstClr val="white"/>
            </a:duotone>
          </a:blip>
          <a:stretch>
            <a:fillRect/>
          </a:stretch>
        </p:blipFill>
        <p:spPr>
          <a:xfrm>
            <a:off x="2286000" y="0"/>
            <a:ext cx="6858000" cy="6858000"/>
          </a:xfrm>
          <a:prstGeom prst="rect">
            <a:avLst/>
          </a:prstGeom>
        </p:spPr>
      </p:pic>
      <p:sp>
        <p:nvSpPr>
          <p:cNvPr id="5" name="Title 4"/>
          <p:cNvSpPr>
            <a:spLocks noGrp="1"/>
          </p:cNvSpPr>
          <p:nvPr>
            <p:ph type="title"/>
          </p:nvPr>
        </p:nvSpPr>
        <p:spPr/>
        <p:txBody>
          <a:bodyPr/>
          <a:lstStyle/>
          <a:p>
            <a:r>
              <a:rPr lang="en-US" dirty="0" smtClean="0"/>
              <a:t>Asthma</a:t>
            </a:r>
            <a:endParaRPr lang="en-US" dirty="0"/>
          </a:p>
        </p:txBody>
      </p:sp>
      <p:sp>
        <p:nvSpPr>
          <p:cNvPr id="6" name="Content Placeholder 5"/>
          <p:cNvSpPr>
            <a:spLocks noGrp="1"/>
          </p:cNvSpPr>
          <p:nvPr>
            <p:ph sz="quarter" idx="1"/>
          </p:nvPr>
        </p:nvSpPr>
        <p:spPr>
          <a:xfrm>
            <a:off x="612648" y="1600200"/>
            <a:ext cx="8531352" cy="4927600"/>
          </a:xfrm>
        </p:spPr>
        <p:txBody>
          <a:bodyPr>
            <a:normAutofit fontScale="92500" lnSpcReduction="10000"/>
          </a:bodyPr>
          <a:lstStyle/>
          <a:p>
            <a:r>
              <a:rPr lang="en-US" sz="3200" b="1" dirty="0" smtClean="0"/>
              <a:t>Behavioral Risk Factor Surveillance System (BRFSS), CDC</a:t>
            </a:r>
          </a:p>
          <a:p>
            <a:pPr lvl="1"/>
            <a:r>
              <a:rPr lang="en-US" sz="2500" b="1" dirty="0" smtClean="0">
                <a:solidFill>
                  <a:schemeClr val="accent1">
                    <a:lumMod val="75000"/>
                  </a:schemeClr>
                </a:solidFill>
              </a:rPr>
              <a:t>www.cdc.gov/asthma/brfss/default.htm</a:t>
            </a:r>
          </a:p>
          <a:p>
            <a:r>
              <a:rPr lang="en-US" sz="3200" b="1" dirty="0" smtClean="0"/>
              <a:t>Asthma </a:t>
            </a:r>
            <a:r>
              <a:rPr lang="en-US" sz="3200" b="1" dirty="0" smtClean="0"/>
              <a:t>Call-Back </a:t>
            </a:r>
            <a:r>
              <a:rPr lang="en-US" sz="3200" b="1" dirty="0" smtClean="0"/>
              <a:t>Survey (ACBS), CDC</a:t>
            </a:r>
          </a:p>
          <a:p>
            <a:pPr lvl="1"/>
            <a:r>
              <a:rPr lang="en-US" sz="2500" b="1" dirty="0" smtClean="0">
                <a:solidFill>
                  <a:schemeClr val="accent1">
                    <a:lumMod val="75000"/>
                  </a:schemeClr>
                </a:solidFill>
              </a:rPr>
              <a:t>www.cdc.gov/asthma/ACBS.htm</a:t>
            </a:r>
          </a:p>
          <a:p>
            <a:r>
              <a:rPr lang="en-US" sz="3200" b="1" dirty="0" smtClean="0"/>
              <a:t>Environmental Public Health Tracking, CDC</a:t>
            </a:r>
          </a:p>
          <a:p>
            <a:pPr lvl="1"/>
            <a:r>
              <a:rPr lang="en-US" sz="2500" b="1" dirty="0" smtClean="0">
                <a:solidFill>
                  <a:schemeClr val="accent1">
                    <a:lumMod val="75000"/>
                  </a:schemeClr>
                </a:solidFill>
              </a:rPr>
              <a:t>http://ephtracking.cdc.gov/showHome.action  </a:t>
            </a:r>
          </a:p>
          <a:p>
            <a:r>
              <a:rPr lang="en-US" sz="3200" b="1" dirty="0" smtClean="0"/>
              <a:t>State Asthma Control Programs, Surveillance Data</a:t>
            </a:r>
          </a:p>
          <a:p>
            <a:pPr lvl="1"/>
            <a:r>
              <a:rPr lang="en-US" sz="2500" b="1" dirty="0" smtClean="0">
                <a:solidFill>
                  <a:schemeClr val="accent1">
                    <a:lumMod val="75000"/>
                  </a:schemeClr>
                </a:solidFill>
              </a:rPr>
              <a:t>www.cdc.gov/asthma/contacts/default.htm</a:t>
            </a:r>
          </a:p>
          <a:p>
            <a:pPr lvl="2"/>
            <a:r>
              <a:rPr lang="en-US" u="sng" dirty="0" smtClean="0"/>
              <a:t>www.health.ny.gov/statistics/ny_asthma/index.htm</a:t>
            </a:r>
          </a:p>
          <a:p>
            <a:pPr lvl="2"/>
            <a:r>
              <a:rPr lang="en-US" u="sng" dirty="0" smtClean="0"/>
              <a:t>http://phpa.dhmh.maryland.gov/mch/SitePages/asthma_surv.aspx</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tgmyCty_asthmaRTv2.jpg"/>
          <p:cNvPicPr>
            <a:picLocks noChangeAspect="1"/>
          </p:cNvPicPr>
          <p:nvPr/>
        </p:nvPicPr>
        <p:blipFill>
          <a:blip r:embed="rId3" cstate="print"/>
          <a:stretch>
            <a:fillRect/>
          </a:stretch>
        </p:blipFill>
        <p:spPr>
          <a:xfrm>
            <a:off x="564776" y="152400"/>
            <a:ext cx="8579224" cy="662940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152400" y="609600"/>
            <a:ext cx="2895600" cy="2539022"/>
          </a:xfrm>
          <a:prstGeom prst="rect">
            <a:avLst/>
          </a:prstGeom>
          <a:noFill/>
          <a:ln w="9525">
            <a:solidFill>
              <a:schemeClr val="tx1">
                <a:lumMod val="65000"/>
                <a:lumOff val="35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Community Asthma Profile</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2838239356"/>
              </p:ext>
            </p:extLst>
          </p:nvPr>
        </p:nvGraphicFramePr>
        <p:xfrm>
          <a:off x="419099" y="2133600"/>
          <a:ext cx="8305801" cy="3721696"/>
        </p:xfrm>
        <a:graphic>
          <a:graphicData uri="http://schemas.openxmlformats.org/drawingml/2006/table">
            <a:tbl>
              <a:tblPr firstRow="1" bandRow="1">
                <a:tableStyleId>{6E25E649-3F16-4E02-A733-19D2CDBF48F0}</a:tableStyleId>
              </a:tblPr>
              <a:tblGrid>
                <a:gridCol w="4876800"/>
                <a:gridCol w="1219201"/>
                <a:gridCol w="1143000"/>
                <a:gridCol w="1066800"/>
              </a:tblGrid>
              <a:tr h="722949">
                <a:tc>
                  <a:txBody>
                    <a:bodyPr/>
                    <a:lstStyle/>
                    <a:p>
                      <a:pPr algn="ctr"/>
                      <a:endParaRPr lang="en-US" sz="24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400" dirty="0" smtClean="0">
                          <a:solidFill>
                            <a:schemeClr val="bg1"/>
                          </a:solidFill>
                        </a:rPr>
                        <a:t>Target</a:t>
                      </a:r>
                      <a:endParaRPr lang="en-US" sz="2400" baseline="0" dirty="0" smtClean="0">
                        <a:solidFill>
                          <a:schemeClr val="bg1"/>
                        </a:solidFill>
                      </a:endParaRPr>
                    </a:p>
                    <a:p>
                      <a:pPr algn="ctr"/>
                      <a:r>
                        <a:rPr lang="en-US" sz="2400" baseline="0" dirty="0" smtClean="0">
                          <a:solidFill>
                            <a:schemeClr val="bg1"/>
                          </a:solidFill>
                        </a:rPr>
                        <a:t>Area</a:t>
                      </a:r>
                      <a:endParaRPr lang="en-US" sz="24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400" dirty="0" smtClean="0">
                          <a:solidFill>
                            <a:schemeClr val="bg1"/>
                          </a:solidFill>
                        </a:rPr>
                        <a:t>NYS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400" dirty="0" smtClean="0">
                          <a:solidFill>
                            <a:schemeClr val="bg1"/>
                          </a:solidFill>
                        </a:rPr>
                        <a:t>U.S.</a:t>
                      </a:r>
                      <a:endParaRPr lang="en-US" sz="240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420051">
                <a:tc>
                  <a:txBody>
                    <a:bodyPr/>
                    <a:lstStyle/>
                    <a:p>
                      <a:pPr marL="0" marR="0" algn="l">
                        <a:lnSpc>
                          <a:spcPct val="120000"/>
                        </a:lnSpc>
                        <a:spcBef>
                          <a:spcPts val="0"/>
                        </a:spcBef>
                        <a:spcAft>
                          <a:spcPts val="0"/>
                        </a:spcAft>
                      </a:pPr>
                      <a:r>
                        <a:rPr lang="en-US" sz="1800" dirty="0">
                          <a:solidFill>
                            <a:schemeClr val="tx1"/>
                          </a:solidFill>
                          <a:latin typeface="+mn-lt"/>
                          <a:ea typeface="Calibri"/>
                          <a:cs typeface="Times New Roman"/>
                        </a:rPr>
                        <a:t>Current asthma among adults</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smtClean="0">
                          <a:solidFill>
                            <a:schemeClr val="tx1"/>
                          </a:solidFill>
                          <a:latin typeface="+mn-lt"/>
                          <a:ea typeface="Calibri"/>
                          <a:cs typeface="Times New Roman"/>
                        </a:rPr>
                        <a:t>11.8%</a:t>
                      </a:r>
                      <a:r>
                        <a:rPr lang="en-US" sz="1800" baseline="0" dirty="0" smtClean="0">
                          <a:solidFill>
                            <a:schemeClr val="tx1"/>
                          </a:solidFill>
                          <a:latin typeface="+mn-lt"/>
                          <a:ea typeface="Calibri"/>
                          <a:cs typeface="Times New Roman"/>
                        </a:rPr>
                        <a:t> </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800" dirty="0">
                          <a:solidFill>
                            <a:schemeClr val="tx1">
                              <a:lumMod val="65000"/>
                              <a:lumOff val="35000"/>
                            </a:schemeClr>
                          </a:solidFill>
                          <a:latin typeface="+mn-lt"/>
                          <a:ea typeface="Calibri"/>
                          <a:cs typeface="Times New Roman"/>
                        </a:rPr>
                        <a:t>9.8%</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a:solidFill>
                            <a:schemeClr val="tx1">
                              <a:lumMod val="65000"/>
                              <a:lumOff val="35000"/>
                            </a:schemeClr>
                          </a:solidFill>
                          <a:latin typeface="+mn-lt"/>
                          <a:ea typeface="Calibri"/>
                          <a:cs typeface="Times New Roman"/>
                        </a:rPr>
                        <a:t>8.6%</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11820">
                <a:tc>
                  <a:txBody>
                    <a:bodyPr/>
                    <a:lstStyle/>
                    <a:p>
                      <a:pPr marL="0" marR="0" algn="l">
                        <a:lnSpc>
                          <a:spcPct val="120000"/>
                        </a:lnSpc>
                        <a:spcBef>
                          <a:spcPts val="0"/>
                        </a:spcBef>
                        <a:spcAft>
                          <a:spcPts val="0"/>
                        </a:spcAft>
                      </a:pPr>
                      <a:r>
                        <a:rPr lang="en-US" sz="1800" dirty="0">
                          <a:solidFill>
                            <a:schemeClr val="tx1"/>
                          </a:solidFill>
                          <a:latin typeface="+mn-lt"/>
                          <a:ea typeface="Calibri"/>
                          <a:cs typeface="Times New Roman"/>
                        </a:rPr>
                        <a:t>Current asthma among </a:t>
                      </a:r>
                      <a:r>
                        <a:rPr lang="en-US" sz="1800" dirty="0" smtClean="0">
                          <a:solidFill>
                            <a:schemeClr val="tx1"/>
                          </a:solidFill>
                          <a:latin typeface="+mn-lt"/>
                          <a:ea typeface="Calibri"/>
                          <a:cs typeface="Times New Roman"/>
                        </a:rPr>
                        <a:t>children</a:t>
                      </a:r>
                      <a:r>
                        <a:rPr lang="en-US" sz="1800" baseline="0" dirty="0" smtClean="0">
                          <a:solidFill>
                            <a:schemeClr val="tx1"/>
                          </a:solidFill>
                          <a:latin typeface="+mn-lt"/>
                          <a:ea typeface="Calibri"/>
                          <a:cs typeface="Times New Roman"/>
                        </a:rPr>
                        <a:t> </a:t>
                      </a:r>
                      <a:r>
                        <a:rPr kumimoji="0" lang="en-US" sz="1800" kern="1200" dirty="0" smtClean="0">
                          <a:solidFill>
                            <a:schemeClr val="dk1"/>
                          </a:solidFill>
                          <a:effectLst/>
                          <a:latin typeface="+mn-lt"/>
                          <a:ea typeface="+mn-ea"/>
                          <a:cs typeface="+mn-cs"/>
                          <a:sym typeface="Symbol"/>
                        </a:rPr>
                        <a:t></a:t>
                      </a:r>
                      <a:r>
                        <a:rPr kumimoji="0" lang="en-US" sz="1800" kern="1200" dirty="0" smtClean="0">
                          <a:solidFill>
                            <a:schemeClr val="dk1"/>
                          </a:solidFill>
                          <a:effectLst/>
                          <a:latin typeface="+mn-lt"/>
                          <a:ea typeface="+mn-ea"/>
                          <a:cs typeface="+mn-cs"/>
                        </a:rPr>
                        <a:t> 17 years</a:t>
                      </a:r>
                      <a:endParaRPr lang="en-US" sz="1800" dirty="0">
                        <a:solidFill>
                          <a:schemeClr val="tx1"/>
                        </a:solidFill>
                        <a:latin typeface="+mn-lt"/>
                        <a:ea typeface="Calibri"/>
                        <a:cs typeface="Times New Roma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1800" dirty="0">
                          <a:solidFill>
                            <a:schemeClr val="tx1"/>
                          </a:solidFill>
                          <a:latin typeface="+mn-lt"/>
                          <a:ea typeface="Calibri"/>
                          <a:cs typeface="Times New Roman"/>
                        </a:rPr>
                        <a:t>13.9</a:t>
                      </a:r>
                      <a:r>
                        <a:rPr lang="en-US" sz="1800" dirty="0" smtClean="0">
                          <a:solidFill>
                            <a:schemeClr val="tx1"/>
                          </a:solidFill>
                          <a:latin typeface="+mn-lt"/>
                          <a:ea typeface="Calibri"/>
                          <a:cs typeface="Times New Roman"/>
                        </a:rPr>
                        <a:t>%</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smtClean="0">
                          <a:solidFill>
                            <a:schemeClr val="tx1">
                              <a:lumMod val="65000"/>
                              <a:lumOff val="35000"/>
                            </a:schemeClr>
                          </a:solidFill>
                          <a:latin typeface="+mn-lt"/>
                          <a:ea typeface="Calibri"/>
                          <a:cs typeface="Times New Roman"/>
                        </a:rPr>
                        <a:t>7.4%</a:t>
                      </a:r>
                      <a:endParaRPr lang="en-US" sz="1800" dirty="0">
                        <a:solidFill>
                          <a:schemeClr val="tx1">
                            <a:lumMod val="65000"/>
                            <a:lumOff val="35000"/>
                          </a:schemeClr>
                        </a:solidFill>
                        <a:latin typeface="+mn-lt"/>
                        <a:ea typeface="Calibri"/>
                        <a:cs typeface="Times New Roma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1800" dirty="0" smtClean="0">
                          <a:solidFill>
                            <a:schemeClr val="tx1">
                              <a:lumMod val="65000"/>
                              <a:lumOff val="35000"/>
                            </a:schemeClr>
                          </a:solidFill>
                          <a:latin typeface="+mn-lt"/>
                          <a:ea typeface="Calibri"/>
                          <a:cs typeface="Times New Roman"/>
                        </a:rPr>
                        <a:t>8.4%</a:t>
                      </a:r>
                      <a:endParaRPr lang="en-US" sz="1800" dirty="0">
                        <a:solidFill>
                          <a:schemeClr val="tx1">
                            <a:lumMod val="65000"/>
                            <a:lumOff val="35000"/>
                          </a:schemeClr>
                        </a:solidFill>
                        <a:latin typeface="+mn-lt"/>
                        <a:ea typeface="Calibri"/>
                        <a:cs typeface="Times New Roma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marL="0" marR="0" algn="l">
                        <a:lnSpc>
                          <a:spcPct val="120000"/>
                        </a:lnSpc>
                        <a:spcBef>
                          <a:spcPts val="0"/>
                        </a:spcBef>
                        <a:spcAft>
                          <a:spcPts val="0"/>
                        </a:spcAft>
                      </a:pPr>
                      <a:r>
                        <a:rPr lang="en-US" sz="1800" dirty="0">
                          <a:solidFill>
                            <a:srgbClr val="000000"/>
                          </a:solidFill>
                          <a:effectLst/>
                          <a:latin typeface="+mn-lt"/>
                          <a:ea typeface="Calibri"/>
                          <a:cs typeface="Times New Roman"/>
                        </a:rPr>
                        <a:t>Taught early warning signs of worsening asthma</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a:solidFill>
                            <a:srgbClr val="000000"/>
                          </a:solidFill>
                          <a:effectLst/>
                          <a:latin typeface="+mn-lt"/>
                          <a:ea typeface="Calibri"/>
                          <a:cs typeface="Calibri"/>
                        </a:rPr>
                        <a:t>94.9</a:t>
                      </a:r>
                      <a:r>
                        <a:rPr lang="en-US" sz="1800" dirty="0" smtClean="0">
                          <a:solidFill>
                            <a:srgbClr val="000000"/>
                          </a:solidFill>
                          <a:effectLst/>
                          <a:latin typeface="+mn-lt"/>
                          <a:ea typeface="Calibri"/>
                          <a:cs typeface="Calibri"/>
                        </a:rPr>
                        <a:t>%</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a:solidFill>
                            <a:schemeClr val="tx1">
                              <a:lumMod val="65000"/>
                              <a:lumOff val="35000"/>
                            </a:schemeClr>
                          </a:solidFill>
                          <a:effectLst/>
                          <a:latin typeface="+mn-lt"/>
                          <a:ea typeface="Calibri"/>
                          <a:cs typeface="Times New Roman"/>
                        </a:rPr>
                        <a:t>67.6%</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a:solidFill>
                            <a:schemeClr val="tx1">
                              <a:lumMod val="65000"/>
                              <a:lumOff val="35000"/>
                            </a:schemeClr>
                          </a:solidFill>
                          <a:effectLst/>
                          <a:latin typeface="+mn-lt"/>
                          <a:ea typeface="Calibri"/>
                          <a:cs typeface="Times New Roman"/>
                        </a:rPr>
                        <a:t>60.0%</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07570">
                <a:tc>
                  <a:txBody>
                    <a:bodyPr/>
                    <a:lstStyle/>
                    <a:p>
                      <a:pPr marL="0" marR="0" algn="l">
                        <a:lnSpc>
                          <a:spcPct val="120000"/>
                        </a:lnSpc>
                        <a:spcBef>
                          <a:spcPts val="0"/>
                        </a:spcBef>
                        <a:spcAft>
                          <a:spcPts val="0"/>
                        </a:spcAft>
                      </a:pPr>
                      <a:r>
                        <a:rPr lang="en-US" sz="1800" dirty="0" smtClean="0">
                          <a:solidFill>
                            <a:srgbClr val="000000"/>
                          </a:solidFill>
                          <a:effectLst/>
                          <a:latin typeface="+mn-lt"/>
                          <a:ea typeface="Calibri"/>
                          <a:cs typeface="Times New Roman"/>
                        </a:rPr>
                        <a:t>Have</a:t>
                      </a:r>
                      <a:r>
                        <a:rPr lang="en-US" sz="1800" baseline="0" dirty="0" smtClean="0">
                          <a:solidFill>
                            <a:srgbClr val="000000"/>
                          </a:solidFill>
                          <a:effectLst/>
                          <a:latin typeface="+mn-lt"/>
                          <a:ea typeface="Calibri"/>
                          <a:cs typeface="Times New Roman"/>
                        </a:rPr>
                        <a:t> a prescription for long-term controller</a:t>
                      </a:r>
                      <a:endParaRPr lang="en-US" sz="1800" dirty="0">
                        <a:solidFill>
                          <a:srgbClr val="000000"/>
                        </a:solidFill>
                        <a:effectLst/>
                        <a:latin typeface="+mn-lt"/>
                        <a:ea typeface="Calibri"/>
                        <a:cs typeface="Times New Roma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1800" dirty="0">
                          <a:solidFill>
                            <a:srgbClr val="000000"/>
                          </a:solidFill>
                          <a:effectLst/>
                          <a:latin typeface="+mj-lt"/>
                          <a:ea typeface="Calibri"/>
                          <a:cs typeface="Times New Roman"/>
                        </a:rPr>
                        <a:t>57.1</a:t>
                      </a:r>
                      <a:r>
                        <a:rPr lang="en-US" sz="1800" dirty="0" smtClean="0">
                          <a:solidFill>
                            <a:srgbClr val="000000"/>
                          </a:solidFill>
                          <a:effectLst/>
                          <a:latin typeface="+mj-lt"/>
                          <a:ea typeface="Calibri"/>
                          <a:cs typeface="Times New Roman"/>
                        </a:rPr>
                        <a:t>%</a:t>
                      </a:r>
                      <a:endParaRPr lang="en-US" sz="1800" dirty="0">
                        <a:solidFill>
                          <a:srgbClr val="000000"/>
                        </a:solidFill>
                        <a:effectLst/>
                        <a:latin typeface="+mj-lt"/>
                        <a:ea typeface="Calibri"/>
                        <a:cs typeface="Times New Roman"/>
                      </a:endParaRPr>
                    </a:p>
                  </a:txBody>
                  <a:tcPr marL="18288" marR="18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1800" dirty="0">
                          <a:solidFill>
                            <a:schemeClr val="tx1">
                              <a:lumMod val="65000"/>
                              <a:lumOff val="35000"/>
                            </a:schemeClr>
                          </a:solidFill>
                          <a:effectLst/>
                          <a:latin typeface="+mj-lt"/>
                          <a:ea typeface="Calibri"/>
                          <a:cs typeface="Times New Roman"/>
                        </a:rPr>
                        <a:t>42.2%</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1800" dirty="0">
                          <a:solidFill>
                            <a:schemeClr val="tx1">
                              <a:lumMod val="65000"/>
                              <a:lumOff val="35000"/>
                            </a:schemeClr>
                          </a:solidFill>
                          <a:effectLst/>
                          <a:latin typeface="+mj-lt"/>
                          <a:ea typeface="Calibri"/>
                          <a:cs typeface="Times New Roman"/>
                        </a:rPr>
                        <a:t>33.5%</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7570">
                <a:tc>
                  <a:txBody>
                    <a:bodyPr/>
                    <a:lstStyle/>
                    <a:p>
                      <a:pPr marL="0" marR="0" algn="l">
                        <a:lnSpc>
                          <a:spcPct val="120000"/>
                        </a:lnSpc>
                        <a:spcBef>
                          <a:spcPts val="0"/>
                        </a:spcBef>
                        <a:spcAft>
                          <a:spcPts val="0"/>
                        </a:spcAft>
                      </a:pPr>
                      <a:r>
                        <a:rPr lang="en-US" sz="1800" dirty="0" smtClean="0">
                          <a:solidFill>
                            <a:srgbClr val="000000"/>
                          </a:solidFill>
                          <a:effectLst/>
                          <a:latin typeface="+mn-lt"/>
                          <a:ea typeface="Calibri"/>
                          <a:cs typeface="Times New Roman"/>
                        </a:rPr>
                        <a:t>Advised to </a:t>
                      </a:r>
                      <a:r>
                        <a:rPr lang="en-US" sz="1800" dirty="0">
                          <a:solidFill>
                            <a:srgbClr val="000000"/>
                          </a:solidFill>
                          <a:effectLst/>
                          <a:latin typeface="+mn-lt"/>
                          <a:ea typeface="Calibri"/>
                          <a:cs typeface="Times New Roman"/>
                        </a:rPr>
                        <a:t>modify </a:t>
                      </a:r>
                      <a:r>
                        <a:rPr lang="en-US" sz="1800" dirty="0" smtClean="0">
                          <a:solidFill>
                            <a:srgbClr val="000000"/>
                          </a:solidFill>
                          <a:effectLst/>
                          <a:latin typeface="+mn-lt"/>
                          <a:ea typeface="Calibri"/>
                          <a:cs typeface="Times New Roman"/>
                        </a:rPr>
                        <a:t>school/work/home </a:t>
                      </a:r>
                      <a:r>
                        <a:rPr lang="en-US" sz="1800" dirty="0">
                          <a:solidFill>
                            <a:srgbClr val="000000"/>
                          </a:solidFill>
                          <a:effectLst/>
                          <a:latin typeface="+mn-lt"/>
                          <a:ea typeface="Calibri"/>
                          <a:cs typeface="Times New Roman"/>
                        </a:rPr>
                        <a:t>environment</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a:solidFill>
                            <a:srgbClr val="000000"/>
                          </a:solidFill>
                          <a:effectLst/>
                          <a:latin typeface="+mn-lt"/>
                          <a:ea typeface="Calibri"/>
                          <a:cs typeface="Times New Roman"/>
                        </a:rPr>
                        <a:t>---</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a:solidFill>
                            <a:schemeClr val="tx1">
                              <a:lumMod val="65000"/>
                              <a:lumOff val="35000"/>
                            </a:schemeClr>
                          </a:solidFill>
                          <a:effectLst/>
                          <a:latin typeface="+mn-lt"/>
                          <a:ea typeface="Calibri"/>
                          <a:cs typeface="Times New Roman"/>
                        </a:rPr>
                        <a:t>44.4%</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a:solidFill>
                            <a:schemeClr val="tx1">
                              <a:lumMod val="65000"/>
                              <a:lumOff val="35000"/>
                            </a:schemeClr>
                          </a:solidFill>
                          <a:effectLst/>
                          <a:latin typeface="+mn-lt"/>
                          <a:ea typeface="Calibri"/>
                          <a:cs typeface="Times New Roman"/>
                        </a:rPr>
                        <a:t>50.9%</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07570">
                <a:tc>
                  <a:txBody>
                    <a:bodyPr/>
                    <a:lstStyle/>
                    <a:p>
                      <a:pPr marL="0" marR="0" algn="l">
                        <a:lnSpc>
                          <a:spcPct val="120000"/>
                        </a:lnSpc>
                        <a:spcBef>
                          <a:spcPts val="0"/>
                        </a:spcBef>
                        <a:spcAft>
                          <a:spcPts val="0"/>
                        </a:spcAft>
                      </a:pPr>
                      <a:r>
                        <a:rPr lang="en-US" sz="1800" dirty="0">
                          <a:solidFill>
                            <a:schemeClr val="tx1"/>
                          </a:solidFill>
                          <a:latin typeface="+mn-lt"/>
                          <a:ea typeface="Calibri"/>
                          <a:cs typeface="Times New Roman"/>
                        </a:rPr>
                        <a:t>Asthma ED visit rate per 10,000 residents</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1800" dirty="0" smtClean="0">
                          <a:solidFill>
                            <a:schemeClr val="tx1"/>
                          </a:solidFill>
                          <a:latin typeface="+mn-lt"/>
                          <a:ea typeface="Calibri"/>
                          <a:cs typeface="Calibri"/>
                        </a:rPr>
                        <a:t>299.8</a:t>
                      </a:r>
                      <a:endParaRPr lang="en-US" sz="1800" dirty="0">
                        <a:solidFill>
                          <a:schemeClr val="tx1"/>
                        </a:solidFill>
                        <a:latin typeface="+mn-lt"/>
                        <a:ea typeface="Calibri"/>
                        <a:cs typeface="Times New Roma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1800" dirty="0">
                          <a:solidFill>
                            <a:schemeClr val="tx1">
                              <a:lumMod val="65000"/>
                              <a:lumOff val="35000"/>
                            </a:schemeClr>
                          </a:solidFill>
                          <a:latin typeface="+mn-lt"/>
                          <a:ea typeface="Calibri"/>
                          <a:cs typeface="Times New Roman"/>
                        </a:rPr>
                        <a:t>83.4</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1800" dirty="0" smtClean="0">
                          <a:solidFill>
                            <a:schemeClr val="tx1">
                              <a:lumMod val="65000"/>
                              <a:lumOff val="35000"/>
                            </a:schemeClr>
                          </a:solidFill>
                          <a:latin typeface="+mn-lt"/>
                          <a:ea typeface="Calibri"/>
                          <a:cs typeface="Times New Roman"/>
                        </a:rPr>
                        <a:t>55.4</a:t>
                      </a:r>
                      <a:endParaRPr lang="en-US" sz="1800" dirty="0">
                        <a:solidFill>
                          <a:schemeClr val="tx1">
                            <a:lumMod val="65000"/>
                            <a:lumOff val="35000"/>
                          </a:schemeClr>
                        </a:solidFill>
                        <a:latin typeface="+mn-lt"/>
                        <a:ea typeface="Calibri"/>
                        <a:cs typeface="Times New Roma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6955">
                <a:tc>
                  <a:txBody>
                    <a:bodyPr/>
                    <a:lstStyle/>
                    <a:p>
                      <a:pPr marL="0" marR="0" algn="l">
                        <a:lnSpc>
                          <a:spcPct val="120000"/>
                        </a:lnSpc>
                        <a:spcBef>
                          <a:spcPts val="0"/>
                        </a:spcBef>
                        <a:spcAft>
                          <a:spcPts val="0"/>
                        </a:spcAft>
                      </a:pPr>
                      <a:r>
                        <a:rPr lang="en-US" sz="1800" dirty="0">
                          <a:solidFill>
                            <a:schemeClr val="tx1"/>
                          </a:solidFill>
                          <a:latin typeface="+mn-lt"/>
                          <a:ea typeface="Calibri"/>
                          <a:cs typeface="Times New Roman"/>
                        </a:rPr>
                        <a:t>Asthma hospitalization rate per 10,000 residents</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smtClean="0">
                          <a:solidFill>
                            <a:schemeClr val="tx1"/>
                          </a:solidFill>
                          <a:latin typeface="+mn-lt"/>
                          <a:ea typeface="Calibri"/>
                          <a:cs typeface="Times New Roman"/>
                        </a:rPr>
                        <a:t>47.3</a:t>
                      </a:r>
                      <a:endParaRPr lang="en-US" sz="1800" dirty="0">
                        <a:solidFill>
                          <a:schemeClr val="tx1"/>
                        </a:solidFill>
                        <a:latin typeface="+mn-lt"/>
                        <a:ea typeface="Calibri"/>
                        <a:cs typeface="Times New Roma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a:solidFill>
                            <a:schemeClr val="tx1">
                              <a:lumMod val="65000"/>
                              <a:lumOff val="35000"/>
                            </a:schemeClr>
                          </a:solidFill>
                          <a:latin typeface="+mn-lt"/>
                          <a:ea typeface="Calibri"/>
                          <a:cs typeface="Times New Roman"/>
                        </a:rPr>
                        <a:t>20.5</a:t>
                      </a: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en-US" sz="1800" dirty="0" smtClean="0">
                          <a:solidFill>
                            <a:schemeClr val="tx1">
                              <a:lumMod val="65000"/>
                              <a:lumOff val="35000"/>
                            </a:schemeClr>
                          </a:solidFill>
                          <a:latin typeface="+mn-lt"/>
                          <a:ea typeface="Calibri"/>
                          <a:cs typeface="Times New Roman"/>
                        </a:rPr>
                        <a:t>15.2</a:t>
                      </a:r>
                      <a:endParaRPr lang="en-US" sz="1800" dirty="0">
                        <a:solidFill>
                          <a:schemeClr val="tx1">
                            <a:lumMod val="65000"/>
                            <a:lumOff val="35000"/>
                          </a:schemeClr>
                        </a:solidFill>
                        <a:latin typeface="+mn-lt"/>
                        <a:ea typeface="Calibri"/>
                        <a:cs typeface="Times New Roman"/>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Tree>
    <p:extLst>
      <p:ext uri="{BB962C8B-B14F-4D97-AF65-F5344CB8AC3E}">
        <p14:creationId xmlns:p14="http://schemas.microsoft.com/office/powerpoint/2010/main" val="979623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Safety and Injuries</a:t>
            </a:r>
            <a:endParaRPr lang="en-US" sz="3600" b="1" dirty="0"/>
          </a:p>
        </p:txBody>
      </p:sp>
      <p:sp>
        <p:nvSpPr>
          <p:cNvPr id="11" name="Content Placeholder 2"/>
          <p:cNvSpPr>
            <a:spLocks noGrp="1"/>
          </p:cNvSpPr>
          <p:nvPr>
            <p:ph sz="quarter" idx="1"/>
          </p:nvPr>
        </p:nvSpPr>
        <p:spPr>
          <a:xfrm>
            <a:off x="609600" y="1600200"/>
            <a:ext cx="8305800" cy="5181600"/>
          </a:xfrm>
        </p:spPr>
        <p:txBody>
          <a:bodyPr>
            <a:noAutofit/>
          </a:bodyPr>
          <a:lstStyle/>
          <a:p>
            <a:r>
              <a:rPr lang="en-US" sz="2400" dirty="0" smtClean="0"/>
              <a:t>CDC </a:t>
            </a:r>
            <a:r>
              <a:rPr lang="en-US" sz="2400" dirty="0"/>
              <a:t>Web-based Injury Statistics Query and Reporting System (WISQARS</a:t>
            </a:r>
            <a:r>
              <a:rPr lang="en-US" sz="2400" dirty="0" smtClean="0"/>
              <a:t>) </a:t>
            </a:r>
            <a:endParaRPr lang="en-US" sz="2400" dirty="0"/>
          </a:p>
          <a:p>
            <a:pPr lvl="1">
              <a:lnSpc>
                <a:spcPct val="90000"/>
              </a:lnSpc>
            </a:pPr>
            <a:r>
              <a:rPr lang="en-US" sz="2300" b="1" dirty="0" smtClean="0">
                <a:solidFill>
                  <a:schemeClr val="accent1">
                    <a:lumMod val="75000"/>
                  </a:schemeClr>
                </a:solidFill>
              </a:rPr>
              <a:t>www.cdc.gov/injury/wisqars/index.html</a:t>
            </a:r>
          </a:p>
          <a:p>
            <a:r>
              <a:rPr lang="en-US" sz="2400" dirty="0" smtClean="0"/>
              <a:t>State </a:t>
            </a:r>
            <a:r>
              <a:rPr lang="en-US" sz="2400" dirty="0" smtClean="0"/>
              <a:t>departments </a:t>
            </a:r>
            <a:r>
              <a:rPr lang="en-US" sz="2400" dirty="0" smtClean="0"/>
              <a:t>of </a:t>
            </a:r>
            <a:r>
              <a:rPr lang="en-US" sz="2400" dirty="0" smtClean="0"/>
              <a:t>health</a:t>
            </a:r>
            <a:endParaRPr lang="en-US" sz="2400" dirty="0" smtClean="0"/>
          </a:p>
          <a:p>
            <a:r>
              <a:rPr lang="en-US" sz="2400" dirty="0" smtClean="0"/>
              <a:t>National Fire Protection Association</a:t>
            </a:r>
          </a:p>
          <a:p>
            <a:pPr lvl="1">
              <a:lnSpc>
                <a:spcPct val="90000"/>
              </a:lnSpc>
            </a:pPr>
            <a:r>
              <a:rPr lang="en-US" sz="2300" b="1" dirty="0" smtClean="0">
                <a:solidFill>
                  <a:schemeClr val="accent1">
                    <a:lumMod val="75000"/>
                  </a:schemeClr>
                </a:solidFill>
              </a:rPr>
              <a:t>www.nfpa.org</a:t>
            </a:r>
          </a:p>
          <a:p>
            <a:r>
              <a:rPr lang="en-US" sz="2400" dirty="0" smtClean="0"/>
              <a:t>American Housing Survey (see previous link)</a:t>
            </a:r>
          </a:p>
          <a:p>
            <a:r>
              <a:rPr lang="en-US" sz="2400" dirty="0" smtClean="0"/>
              <a:t>Environmental Public Health Tracking (see previous link)</a:t>
            </a:r>
          </a:p>
          <a:p>
            <a:r>
              <a:rPr lang="en-US" sz="2400" dirty="0" smtClean="0"/>
              <a:t>BRFSS Preparedness data (selected states)</a:t>
            </a:r>
          </a:p>
          <a:p>
            <a:pPr lvl="1">
              <a:lnSpc>
                <a:spcPct val="90000"/>
              </a:lnSpc>
            </a:pPr>
            <a:r>
              <a:rPr lang="en-US" sz="2300" b="1" dirty="0" smtClean="0">
                <a:solidFill>
                  <a:schemeClr val="accent1">
                    <a:lumMod val="75000"/>
                  </a:schemeClr>
                </a:solidFill>
              </a:rPr>
              <a:t>www.cdc.gov/mmwr/preview/mmwrhtml/mm6136a1.htm</a:t>
            </a:r>
          </a:p>
          <a:p>
            <a:pPr lvl="1"/>
            <a:r>
              <a:rPr lang="en-US" sz="2100" dirty="0" smtClean="0"/>
              <a:t>State sites and surveillance </a:t>
            </a:r>
            <a:r>
              <a:rPr lang="en-US" sz="2100" dirty="0" smtClean="0"/>
              <a:t>reports</a:t>
            </a:r>
          </a:p>
          <a:p>
            <a:pPr lvl="1"/>
            <a:r>
              <a:rPr lang="en-US" sz="2100" dirty="0"/>
              <a:t>www. </a:t>
            </a:r>
            <a:r>
              <a:rPr lang="en-US" sz="2100" dirty="0" smtClean="0"/>
              <a:t>citizencorps.fema.gov/cc/</a:t>
            </a:r>
            <a:r>
              <a:rPr lang="en-US" sz="2100" dirty="0" err="1" smtClean="0"/>
              <a:t>searchCert.do?submitByZip</a:t>
            </a:r>
            <a:endParaRPr lang="en-US" sz="2100" dirty="0" smtClean="0"/>
          </a:p>
        </p:txBody>
      </p:sp>
    </p:spTree>
    <p:extLst>
      <p:ext uri="{BB962C8B-B14F-4D97-AF65-F5344CB8AC3E}">
        <p14:creationId xmlns:p14="http://schemas.microsoft.com/office/powerpoint/2010/main" val="331186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Injuries</a:t>
            </a:r>
            <a:endParaRPr lang="en-US" dirty="0"/>
          </a:p>
        </p:txBody>
      </p:sp>
      <p:sp>
        <p:nvSpPr>
          <p:cNvPr id="3" name="Text Box 2"/>
          <p:cNvSpPr txBox="1">
            <a:spLocks noChangeArrowheads="1"/>
          </p:cNvSpPr>
          <p:nvPr/>
        </p:nvSpPr>
        <p:spPr bwMode="auto">
          <a:xfrm>
            <a:off x="-76200" y="1655721"/>
            <a:ext cx="9220199" cy="401679"/>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cs typeface="Calibri" pitchFamily="34" charset="0"/>
              </a:rPr>
              <a:t>Place of Fall, Ages 65+,</a:t>
            </a:r>
            <a:r>
              <a:rPr lang="en-US" sz="2400" b="1" dirty="0">
                <a:solidFill>
                  <a:schemeClr val="bg1"/>
                </a:solidFill>
                <a:latin typeface="Calibri" pitchFamily="34" charset="0"/>
                <a:cs typeface="Calibri" pitchFamily="34" charset="0"/>
              </a:rPr>
              <a:t> </a:t>
            </a:r>
            <a:r>
              <a:rPr kumimoji="0" lang="en-US" sz="2400" b="1" i="0" u="none" strike="noStrike" cap="none" normalizeH="0" baseline="0" dirty="0" smtClean="0">
                <a:ln>
                  <a:noFill/>
                </a:ln>
                <a:solidFill>
                  <a:schemeClr val="bg1"/>
                </a:solidFill>
                <a:effectLst/>
                <a:latin typeface="Calibri" pitchFamily="34" charset="0"/>
                <a:cs typeface="Calibri" pitchFamily="34" charset="0"/>
              </a:rPr>
              <a:t> New York State Residents, 2006-2008</a:t>
            </a:r>
            <a:endParaRPr kumimoji="0" lang="en-US" sz="3200" b="0" i="0" u="none" strike="noStrike" cap="none" normalizeH="0" baseline="0" dirty="0" smtClean="0">
              <a:ln>
                <a:noFill/>
              </a:ln>
              <a:solidFill>
                <a:schemeClr val="bg1"/>
              </a:solidFill>
              <a:effectLst/>
              <a:latin typeface="Calibri" pitchFamily="34" charset="0"/>
              <a:cs typeface="Calibri" pitchFamily="34" charset="0"/>
            </a:endParaRPr>
          </a:p>
        </p:txBody>
      </p:sp>
      <p:grpSp>
        <p:nvGrpSpPr>
          <p:cNvPr id="11" name="Group 10"/>
          <p:cNvGrpSpPr/>
          <p:nvPr/>
        </p:nvGrpSpPr>
        <p:grpSpPr>
          <a:xfrm>
            <a:off x="375849" y="2262960"/>
            <a:ext cx="8463351" cy="4562502"/>
            <a:chOff x="375849" y="2262960"/>
            <a:chExt cx="8463351" cy="4562502"/>
          </a:xfrm>
        </p:grpSpPr>
        <p:grpSp>
          <p:nvGrpSpPr>
            <p:cNvPr id="10" name="Group 9"/>
            <p:cNvGrpSpPr/>
            <p:nvPr/>
          </p:nvGrpSpPr>
          <p:grpSpPr>
            <a:xfrm>
              <a:off x="375849" y="2438400"/>
              <a:ext cx="8463351" cy="4387062"/>
              <a:chOff x="375849" y="2438400"/>
              <a:chExt cx="8463351" cy="4387062"/>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849" y="2463800"/>
                <a:ext cx="4335851" cy="422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630" y="2438400"/>
                <a:ext cx="4267570" cy="438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 Box 2"/>
            <p:cNvSpPr txBox="1">
              <a:spLocks noChangeArrowheads="1"/>
            </p:cNvSpPr>
            <p:nvPr/>
          </p:nvSpPr>
          <p:spPr bwMode="auto">
            <a:xfrm>
              <a:off x="685799" y="2262960"/>
              <a:ext cx="3505201" cy="55644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chemeClr val="accent1">
                      <a:lumMod val="50000"/>
                    </a:schemeClr>
                  </a:solidFill>
                  <a:effectLst/>
                  <a:latin typeface="Calibri" pitchFamily="34" charset="0"/>
                  <a:cs typeface="Calibri" pitchFamily="34" charset="0"/>
                </a:rPr>
                <a:t>Hospitalizations</a:t>
              </a:r>
              <a:endParaRPr kumimoji="0" lang="en-US" sz="4000" b="0" i="0" u="none" strike="noStrike" cap="none" normalizeH="0" baseline="0" dirty="0" smtClean="0">
                <a:ln>
                  <a:noFill/>
                </a:ln>
                <a:solidFill>
                  <a:schemeClr val="accent1">
                    <a:lumMod val="50000"/>
                  </a:schemeClr>
                </a:solidFill>
                <a:effectLst/>
                <a:latin typeface="Calibri" pitchFamily="34" charset="0"/>
                <a:cs typeface="Calibri" pitchFamily="34" charset="0"/>
              </a:endParaRPr>
            </a:p>
          </p:txBody>
        </p:sp>
        <p:sp>
          <p:nvSpPr>
            <p:cNvPr id="14" name="Text Box 2"/>
            <p:cNvSpPr txBox="1">
              <a:spLocks noChangeArrowheads="1"/>
            </p:cNvSpPr>
            <p:nvPr/>
          </p:nvSpPr>
          <p:spPr bwMode="auto">
            <a:xfrm>
              <a:off x="5029199" y="2262960"/>
              <a:ext cx="3505201" cy="55644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chemeClr val="accent1">
                      <a:lumMod val="50000"/>
                    </a:schemeClr>
                  </a:solidFill>
                  <a:effectLst/>
                  <a:latin typeface="Calibri" pitchFamily="34" charset="0"/>
                  <a:cs typeface="Calibri" pitchFamily="34" charset="0"/>
                </a:rPr>
                <a:t>ED Visits</a:t>
              </a:r>
              <a:endParaRPr kumimoji="0" lang="en-US" sz="4000" b="0" i="0" u="none" strike="noStrike" cap="none" normalizeH="0" baseline="0" dirty="0" smtClean="0">
                <a:ln>
                  <a:noFill/>
                </a:ln>
                <a:solidFill>
                  <a:schemeClr val="accent1">
                    <a:lumMod val="50000"/>
                  </a:schemeClr>
                </a:solidFill>
                <a:effectLst/>
                <a:latin typeface="Calibri" pitchFamily="34" charset="0"/>
                <a:cs typeface="Calibri" pitchFamily="34" charset="0"/>
              </a:endParaRPr>
            </a:p>
          </p:txBody>
        </p:sp>
      </p:grpSp>
    </p:spTree>
    <p:extLst>
      <p:ext uri="{BB962C8B-B14F-4D97-AF65-F5344CB8AC3E}">
        <p14:creationId xmlns:p14="http://schemas.microsoft.com/office/powerpoint/2010/main" val="3231935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19101" y="1517936"/>
            <a:ext cx="8267700" cy="5189064"/>
          </a:xfrm>
          <a:prstGeom prst="rect">
            <a:avLst/>
          </a:prstGeom>
          <a:noFill/>
          <a:ln w="9525">
            <a:noFill/>
            <a:miter lim="800000"/>
            <a:headEnd/>
            <a:tailEnd/>
          </a:ln>
          <a:effectLst/>
        </p:spPr>
      </p:pic>
      <p:sp>
        <p:nvSpPr>
          <p:cNvPr id="8" name="Title 1"/>
          <p:cNvSpPr>
            <a:spLocks noGrp="1"/>
          </p:cNvSpPr>
          <p:nvPr>
            <p:ph type="title"/>
          </p:nvPr>
        </p:nvSpPr>
        <p:spPr>
          <a:xfrm>
            <a:off x="612648" y="228600"/>
            <a:ext cx="8153400" cy="990600"/>
          </a:xfrm>
        </p:spPr>
        <p:txBody>
          <a:bodyPr/>
          <a:lstStyle/>
          <a:p>
            <a:r>
              <a:rPr lang="en-US" dirty="0" smtClean="0"/>
              <a:t>Safety and Injuries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safety</a:t>
            </a:r>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766747" y="1590180"/>
            <a:ext cx="7610506" cy="5191620"/>
          </a:xfrm>
          <a:prstGeom prst="rect">
            <a:avLst/>
          </a:prstGeom>
          <a:noFill/>
          <a:ln w="9525">
            <a:noFill/>
            <a:miter lim="800000"/>
            <a:headEnd/>
            <a:tailEnd/>
          </a:ln>
          <a:effectLst/>
        </p:spPr>
      </p:pic>
    </p:spTree>
    <p:extLst>
      <p:ext uri="{BB962C8B-B14F-4D97-AF65-F5344CB8AC3E}">
        <p14:creationId xmlns:p14="http://schemas.microsoft.com/office/powerpoint/2010/main" val="2737663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we’ll cover today:</a:t>
            </a:r>
            <a:endParaRPr lang="en-US" dirty="0"/>
          </a:p>
        </p:txBody>
      </p:sp>
      <p:sp>
        <p:nvSpPr>
          <p:cNvPr id="3" name="Content Placeholder 2"/>
          <p:cNvSpPr>
            <a:spLocks noGrp="1"/>
          </p:cNvSpPr>
          <p:nvPr>
            <p:ph sz="quarter" idx="1"/>
          </p:nvPr>
        </p:nvSpPr>
        <p:spPr>
          <a:xfrm>
            <a:off x="612648" y="1600200"/>
            <a:ext cx="7921752" cy="4495800"/>
          </a:xfrm>
        </p:spPr>
        <p:txBody>
          <a:bodyPr>
            <a:normAutofit/>
          </a:bodyPr>
          <a:lstStyle/>
          <a:p>
            <a:r>
              <a:rPr lang="en-US" sz="4000" dirty="0" smtClean="0"/>
              <a:t>Why (the right) data matters</a:t>
            </a:r>
          </a:p>
          <a:p>
            <a:r>
              <a:rPr lang="en-US" sz="4000" dirty="0" smtClean="0"/>
              <a:t>Where to find data relevant to healthy homes at the national, state, and local levels.</a:t>
            </a:r>
          </a:p>
          <a:p>
            <a:r>
              <a:rPr lang="en-US" sz="4000" dirty="0" smtClean="0"/>
              <a:t>Examples of how to use data to promote and sustain your programs.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Poisoning</a:t>
            </a:r>
            <a:endParaRPr lang="en-US" dirty="0"/>
          </a:p>
        </p:txBody>
      </p:sp>
      <p:sp>
        <p:nvSpPr>
          <p:cNvPr id="3" name="Content Placeholder 2"/>
          <p:cNvSpPr>
            <a:spLocks noGrp="1"/>
          </p:cNvSpPr>
          <p:nvPr>
            <p:ph sz="quarter" idx="1"/>
          </p:nvPr>
        </p:nvSpPr>
        <p:spPr>
          <a:xfrm>
            <a:off x="612648" y="1600200"/>
            <a:ext cx="8378952" cy="4953000"/>
          </a:xfrm>
        </p:spPr>
        <p:txBody>
          <a:bodyPr>
            <a:normAutofit/>
          </a:bodyPr>
          <a:lstStyle/>
          <a:p>
            <a:r>
              <a:rPr lang="en-US" sz="2800" dirty="0" smtClean="0"/>
              <a:t>CDC, Childhood </a:t>
            </a:r>
            <a:r>
              <a:rPr lang="en-US" sz="2800" dirty="0"/>
              <a:t>Lead Poisoning Data, Statistics, and </a:t>
            </a:r>
            <a:r>
              <a:rPr lang="en-US" sz="2800" dirty="0" smtClean="0"/>
              <a:t>Surveillance</a:t>
            </a:r>
          </a:p>
          <a:p>
            <a:pPr lvl="1"/>
            <a:r>
              <a:rPr lang="en-US" sz="2100" u="sng" dirty="0" smtClean="0">
                <a:hlinkClick r:id="rId3"/>
              </a:rPr>
              <a:t>www.cdc.gov/nceh/lead/data/index.htm</a:t>
            </a:r>
            <a:r>
              <a:rPr lang="en-US" sz="2100" dirty="0" smtClean="0"/>
              <a:t> </a:t>
            </a:r>
          </a:p>
          <a:p>
            <a:r>
              <a:rPr lang="en-US" sz="2500" dirty="0" smtClean="0"/>
              <a:t>States may have maps and exportable data tables:</a:t>
            </a:r>
          </a:p>
          <a:p>
            <a:pPr lvl="1"/>
            <a:r>
              <a:rPr lang="en-US" dirty="0" smtClean="0"/>
              <a:t>Elevated BLL by county, year of test</a:t>
            </a:r>
          </a:p>
          <a:p>
            <a:pPr lvl="1"/>
            <a:r>
              <a:rPr lang="en-US" dirty="0" smtClean="0"/>
              <a:t>Lead screening by county, year of birth</a:t>
            </a:r>
          </a:p>
          <a:p>
            <a:pPr lvl="1"/>
            <a:r>
              <a:rPr lang="en-US" dirty="0" smtClean="0"/>
              <a:t>Age of housing</a:t>
            </a:r>
          </a:p>
          <a:p>
            <a:pPr lvl="1"/>
            <a:r>
              <a:rPr lang="en-US" dirty="0" smtClean="0"/>
              <a:t>Childhood poverty</a:t>
            </a:r>
          </a:p>
          <a:p>
            <a:r>
              <a:rPr lang="en-US" sz="2400" dirty="0" smtClean="0"/>
              <a:t>Environmental Public Health Tracking (see previous link)</a:t>
            </a:r>
          </a:p>
          <a:p>
            <a:endParaRPr lang="en-US" dirty="0"/>
          </a:p>
        </p:txBody>
      </p:sp>
    </p:spTree>
    <p:extLst>
      <p:ext uri="{BB962C8B-B14F-4D97-AF65-F5344CB8AC3E}">
        <p14:creationId xmlns:p14="http://schemas.microsoft.com/office/powerpoint/2010/main" val="2831893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Utilization</a:t>
            </a:r>
            <a:endParaRPr lang="en-US" dirty="0"/>
          </a:p>
        </p:txBody>
      </p:sp>
      <p:sp>
        <p:nvSpPr>
          <p:cNvPr id="3" name="Content Placeholder 2"/>
          <p:cNvSpPr>
            <a:spLocks noGrp="1"/>
          </p:cNvSpPr>
          <p:nvPr>
            <p:ph sz="quarter" idx="1"/>
          </p:nvPr>
        </p:nvSpPr>
        <p:spPr/>
        <p:txBody>
          <a:bodyPr/>
          <a:lstStyle/>
          <a:p>
            <a:r>
              <a:rPr lang="en-US" dirty="0" smtClean="0"/>
              <a:t>Hospitalizations</a:t>
            </a:r>
          </a:p>
          <a:p>
            <a:r>
              <a:rPr lang="en-US" dirty="0" smtClean="0"/>
              <a:t>ED visits</a:t>
            </a:r>
          </a:p>
          <a:p>
            <a:r>
              <a:rPr lang="en-US" dirty="0" smtClean="0"/>
              <a:t>Medication usage</a:t>
            </a:r>
          </a:p>
          <a:p>
            <a:r>
              <a:rPr lang="en-US" dirty="0" smtClean="0"/>
              <a:t>Primary care and specialists</a:t>
            </a:r>
          </a:p>
          <a:p>
            <a:endParaRPr lang="en-US" dirty="0" smtClean="0"/>
          </a:p>
          <a:p>
            <a:r>
              <a:rPr lang="en-US" i="1" dirty="0" smtClean="0"/>
              <a:t>Typical sources: </a:t>
            </a:r>
            <a:r>
              <a:rPr lang="en-US" i="1" dirty="0" smtClean="0"/>
              <a:t>county health rankings </a:t>
            </a:r>
            <a:r>
              <a:rPr lang="en-US" i="1" dirty="0" smtClean="0"/>
              <a:t>(county level);  Dartmouth Medical Atlas; </a:t>
            </a:r>
            <a:r>
              <a:rPr lang="en-US" i="1" dirty="0" smtClean="0"/>
              <a:t>state </a:t>
            </a:r>
            <a:r>
              <a:rPr lang="en-US" i="1" dirty="0" smtClean="0"/>
              <a:t>DOH surveillance and claims data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304800" y="0"/>
            <a:ext cx="847164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9401" y="168349"/>
            <a:ext cx="8708598" cy="571411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286518" y="463549"/>
            <a:ext cx="6570963" cy="59309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to consider</a:t>
            </a:r>
            <a:endParaRPr lang="en-US" dirty="0"/>
          </a:p>
        </p:txBody>
      </p:sp>
      <p:sp>
        <p:nvSpPr>
          <p:cNvPr id="3" name="Content Placeholder 2"/>
          <p:cNvSpPr>
            <a:spLocks noGrp="1"/>
          </p:cNvSpPr>
          <p:nvPr>
            <p:ph sz="quarter" idx="1"/>
          </p:nvPr>
        </p:nvSpPr>
        <p:spPr/>
        <p:txBody>
          <a:bodyPr/>
          <a:lstStyle/>
          <a:p>
            <a:r>
              <a:rPr lang="en-US" dirty="0" smtClean="0"/>
              <a:t>911 data</a:t>
            </a:r>
          </a:p>
          <a:p>
            <a:r>
              <a:rPr lang="en-US" dirty="0" smtClean="0"/>
              <a:t>Hospitals/health plans</a:t>
            </a:r>
          </a:p>
          <a:p>
            <a:r>
              <a:rPr lang="en-US" dirty="0" smtClean="0"/>
              <a:t>Local or state health department, other agencies</a:t>
            </a:r>
          </a:p>
          <a:p>
            <a:r>
              <a:rPr lang="en-US" dirty="0" smtClean="0"/>
              <a:t>County data portals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a:t>
            </a:r>
            <a:endParaRPr lang="en-US" dirty="0"/>
          </a:p>
        </p:txBody>
      </p:sp>
      <p:sp>
        <p:nvSpPr>
          <p:cNvPr id="3" name="Content Placeholder 2"/>
          <p:cNvSpPr>
            <a:spLocks noGrp="1"/>
          </p:cNvSpPr>
          <p:nvPr>
            <p:ph sz="quarter" idx="1"/>
          </p:nvPr>
        </p:nvSpPr>
        <p:spPr>
          <a:xfrm>
            <a:off x="612648" y="1524000"/>
            <a:ext cx="8153400" cy="5257800"/>
          </a:xfrm>
        </p:spPr>
        <p:txBody>
          <a:bodyPr>
            <a:normAutofit/>
          </a:bodyPr>
          <a:lstStyle/>
          <a:p>
            <a:r>
              <a:rPr lang="en-US" sz="2300" b="1" dirty="0" smtClean="0"/>
              <a:t>Be deliberate and thoughtful about your use of data</a:t>
            </a:r>
          </a:p>
          <a:p>
            <a:pPr lvl="1"/>
            <a:r>
              <a:rPr lang="en-US" sz="2000" dirty="0" smtClean="0"/>
              <a:t>Think about the appropriate scale/geography</a:t>
            </a:r>
          </a:p>
          <a:p>
            <a:pPr lvl="1"/>
            <a:r>
              <a:rPr lang="en-US" sz="2000" dirty="0" smtClean="0"/>
              <a:t>Avoid common mistakes (e.g., averaging </a:t>
            </a:r>
            <a:r>
              <a:rPr lang="en-US" sz="2000" dirty="0" smtClean="0"/>
              <a:t>percentages</a:t>
            </a:r>
            <a:r>
              <a:rPr lang="en-US" sz="2000" dirty="0" smtClean="0"/>
              <a:t>)</a:t>
            </a:r>
          </a:p>
          <a:p>
            <a:pPr lvl="1"/>
            <a:r>
              <a:rPr lang="en-US" sz="2000" dirty="0" smtClean="0"/>
              <a:t>Use data with intention</a:t>
            </a:r>
          </a:p>
          <a:p>
            <a:r>
              <a:rPr lang="en-US" sz="2400" b="1" dirty="0" smtClean="0"/>
              <a:t>Use validated tools when possible</a:t>
            </a:r>
          </a:p>
          <a:p>
            <a:pPr lvl="1"/>
            <a:r>
              <a:rPr lang="en-US" sz="2000" dirty="0" smtClean="0"/>
              <a:t>Saves time, avoids known problems, allows for comparison</a:t>
            </a:r>
          </a:p>
          <a:p>
            <a:r>
              <a:rPr lang="en-US" sz="2400" b="1" dirty="0" smtClean="0"/>
              <a:t>Consider your audience </a:t>
            </a:r>
            <a:r>
              <a:rPr lang="en-US" sz="2000" dirty="0" smtClean="0"/>
              <a:t>(What </a:t>
            </a:r>
            <a:r>
              <a:rPr lang="en-US" sz="2000" dirty="0" smtClean="0"/>
              <a:t>will they find most compelling? </a:t>
            </a:r>
            <a:r>
              <a:rPr lang="en-US" sz="2000" dirty="0" smtClean="0"/>
              <a:t>How </a:t>
            </a:r>
            <a:r>
              <a:rPr lang="en-US" sz="2000" dirty="0" smtClean="0"/>
              <a:t>do they like to receive information? </a:t>
            </a:r>
            <a:r>
              <a:rPr lang="en-US" sz="2000" dirty="0" smtClean="0"/>
              <a:t>Can </a:t>
            </a:r>
            <a:r>
              <a:rPr lang="en-US" sz="2000" dirty="0" smtClean="0"/>
              <a:t>you make it more visually appealing?)</a:t>
            </a:r>
          </a:p>
          <a:p>
            <a:r>
              <a:rPr lang="en-US" sz="2400" b="1" dirty="0" smtClean="0"/>
              <a:t>Pair quantitative data with qualitative stories</a:t>
            </a:r>
          </a:p>
          <a:p>
            <a:r>
              <a:rPr lang="en-US" sz="2400" b="1" dirty="0" smtClean="0"/>
              <a:t>Packaging matters!</a:t>
            </a:r>
          </a:p>
          <a:p>
            <a:r>
              <a:rPr lang="en-US" sz="2400" b="1" dirty="0" smtClean="0"/>
              <a:t>Technical support available – Just ask!</a:t>
            </a:r>
          </a:p>
          <a:p>
            <a:pPr lvl="1"/>
            <a:r>
              <a:rPr lang="en-US" sz="2000" dirty="0" smtClean="0"/>
              <a:t>State DOH, academic partners, NCHH, other local or regional partners</a:t>
            </a:r>
          </a:p>
        </p:txBody>
      </p:sp>
    </p:spTree>
    <p:extLst>
      <p:ext uri="{BB962C8B-B14F-4D97-AF65-F5344CB8AC3E}">
        <p14:creationId xmlns:p14="http://schemas.microsoft.com/office/powerpoint/2010/main" val="2693258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1" y="2743200"/>
            <a:ext cx="7086600" cy="3733800"/>
          </a:xfrm>
        </p:spPr>
        <p:txBody>
          <a:bodyPr>
            <a:noAutofit/>
          </a:bodyPr>
          <a:lstStyle/>
          <a:p>
            <a:r>
              <a:rPr lang="en-US" b="1" dirty="0" smtClean="0"/>
              <a:t>Amanda Reddy, MS</a:t>
            </a:r>
          </a:p>
          <a:p>
            <a:r>
              <a:rPr lang="en-US" b="1" dirty="0" smtClean="0"/>
              <a:t>National Center for Healthy Housing</a:t>
            </a:r>
          </a:p>
          <a:p>
            <a:r>
              <a:rPr lang="en-US" b="1" dirty="0" smtClean="0">
                <a:solidFill>
                  <a:schemeClr val="accent2">
                    <a:lumMod val="75000"/>
                  </a:schemeClr>
                </a:solidFill>
              </a:rPr>
              <a:t>areddy@nchh.org</a:t>
            </a:r>
          </a:p>
          <a:p>
            <a:endParaRPr lang="en-US" b="1" dirty="0" smtClean="0"/>
          </a:p>
        </p:txBody>
      </p:sp>
      <p:sp>
        <p:nvSpPr>
          <p:cNvPr id="4" name="Title 3"/>
          <p:cNvSpPr>
            <a:spLocks noGrp="1"/>
          </p:cNvSpPr>
          <p:nvPr>
            <p:ph type="title"/>
          </p:nvPr>
        </p:nvSpPr>
        <p:spPr/>
        <p:txBody>
          <a:bodyPr/>
          <a:lstStyle/>
          <a:p>
            <a:r>
              <a:rPr lang="en-US" dirty="0" smtClean="0"/>
              <a:t>For more information: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51437847"/>
              </p:ext>
            </p:extLst>
          </p:nvPr>
        </p:nvGraphicFramePr>
        <p:xfrm>
          <a:off x="1426704" y="-685800"/>
          <a:ext cx="9698496" cy="830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descr="C:\Program Files\Microsoft Office\MEDIA\CAGCAT10\j0222015.wmf"/>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29200" y="2282986"/>
            <a:ext cx="838200" cy="8412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Program Files\Microsoft Office\MEDIA\CAGCAT10\j0293844.wmf"/>
          <p:cNvPicPr>
            <a:picLocks noGrp="1" noChangeAspect="1" noChangeArrowheads="1"/>
          </p:cNvPicPr>
          <p:nvPr>
            <p:ph sz="quarter" idx="1"/>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629628" y="76200"/>
            <a:ext cx="869572"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alr04\Local Settings\Temporary Internet Files\Content.IE5\CXIBC5MF\MC900431608[1].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228" y="228"/>
            <a:ext cx="990372" cy="9903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Documents and Settings\alr04\Local Settings\Temporary Internet Files\Content.IE5\PEO0X5HI\MC900434802[1].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228" y="2438400"/>
            <a:ext cx="990372" cy="99037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612648" y="1600200"/>
            <a:ext cx="3121152"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dirty="0"/>
          </a:p>
        </p:txBody>
      </p:sp>
      <p:pic>
        <p:nvPicPr>
          <p:cNvPr id="2054" name="Picture 6"/>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4974" y="4191000"/>
            <a:ext cx="17145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rot="20694477">
            <a:off x="188696" y="2298709"/>
            <a:ext cx="3695560" cy="2308324"/>
          </a:xfrm>
          <a:prstGeom prst="rect">
            <a:avLst/>
          </a:prstGeom>
          <a:noFill/>
        </p:spPr>
        <p:txBody>
          <a:bodyPr wrap="square" rtlCol="0">
            <a:spAutoFit/>
          </a:bodyPr>
          <a:lstStyle/>
          <a:p>
            <a:pPr algn="ctr"/>
            <a:r>
              <a:rPr lang="en-US" sz="7200" b="1" dirty="0" smtClean="0">
                <a:solidFill>
                  <a:schemeClr val="accent2"/>
                </a:solidFill>
                <a:latin typeface="Mufferaw" pitchFamily="66" charset="0"/>
              </a:rPr>
              <a:t>Why it matters</a:t>
            </a:r>
            <a:endParaRPr lang="en-US" sz="7200" b="1" dirty="0">
              <a:solidFill>
                <a:schemeClr val="accent2"/>
              </a:solidFill>
              <a:latin typeface="Mufferaw" pitchFamily="66" charset="0"/>
            </a:endParaRPr>
          </a:p>
        </p:txBody>
      </p:sp>
      <p:pic>
        <p:nvPicPr>
          <p:cNvPr id="3075" name="Picture 3" descr="C:\Documents and Settings\alr04\Local Settings\Temporary Internet Files\Content.IE5\OIA7WMAW\MC900440379[1].PN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2356" y="457200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00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
            <a:lum/>
          </a:blip>
          <a:srcRect/>
          <a:stretch>
            <a:fillRect l="-7000" t="-59000" r="-7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Demographics</a:t>
            </a:r>
            <a:endParaRPr lang="en-US" b="1" dirty="0"/>
          </a:p>
        </p:txBody>
      </p:sp>
      <p:sp>
        <p:nvSpPr>
          <p:cNvPr id="3" name="Content Placeholder 2"/>
          <p:cNvSpPr>
            <a:spLocks noGrp="1"/>
          </p:cNvSpPr>
          <p:nvPr>
            <p:ph sz="quarter" idx="1"/>
          </p:nvPr>
        </p:nvSpPr>
        <p:spPr>
          <a:xfrm>
            <a:off x="612648" y="1600200"/>
            <a:ext cx="8226552" cy="5105400"/>
          </a:xfrm>
        </p:spPr>
        <p:txBody>
          <a:bodyPr>
            <a:normAutofit fontScale="92500" lnSpcReduction="10000"/>
          </a:bodyPr>
          <a:lstStyle/>
          <a:p>
            <a:r>
              <a:rPr lang="en-US" sz="3000" dirty="0" smtClean="0"/>
              <a:t>Risk factors associated with housing-related injury and illness:</a:t>
            </a:r>
          </a:p>
          <a:p>
            <a:pPr lvl="1">
              <a:spcBef>
                <a:spcPts val="1200"/>
              </a:spcBef>
            </a:pPr>
            <a:r>
              <a:rPr lang="en-US" dirty="0" smtClean="0"/>
              <a:t>age and type of housing</a:t>
            </a:r>
          </a:p>
          <a:p>
            <a:pPr lvl="1"/>
            <a:r>
              <a:rPr lang="en-US" dirty="0" smtClean="0"/>
              <a:t>poverty</a:t>
            </a:r>
          </a:p>
          <a:p>
            <a:pPr lvl="1"/>
            <a:r>
              <a:rPr lang="en-US" dirty="0" smtClean="0"/>
              <a:t>geographical location</a:t>
            </a:r>
          </a:p>
          <a:p>
            <a:pPr lvl="1"/>
            <a:r>
              <a:rPr lang="en-US" dirty="0" smtClean="0"/>
              <a:t>age </a:t>
            </a:r>
            <a:r>
              <a:rPr lang="en-US" dirty="0"/>
              <a:t>of </a:t>
            </a:r>
            <a:r>
              <a:rPr lang="en-US" dirty="0" smtClean="0"/>
              <a:t>residents</a:t>
            </a:r>
          </a:p>
          <a:p>
            <a:pPr lvl="1"/>
            <a:r>
              <a:rPr lang="en-US" dirty="0" smtClean="0"/>
              <a:t>Race/ethnicity </a:t>
            </a:r>
            <a:r>
              <a:rPr lang="en-US" dirty="0" smtClean="0"/>
              <a:t>of residents</a:t>
            </a:r>
          </a:p>
          <a:p>
            <a:pPr lvl="1"/>
            <a:endParaRPr lang="en-US" dirty="0" smtClean="0"/>
          </a:p>
          <a:p>
            <a:r>
              <a:rPr lang="en-US" b="1" dirty="0" smtClean="0"/>
              <a:t>Typical sources:  </a:t>
            </a:r>
            <a:r>
              <a:rPr lang="en-US" dirty="0" smtClean="0"/>
              <a:t>U.S. </a:t>
            </a:r>
            <a:r>
              <a:rPr lang="en-US" dirty="0" smtClean="0"/>
              <a:t>Census (census tracts</a:t>
            </a:r>
            <a:r>
              <a:rPr lang="en-US" dirty="0" smtClean="0"/>
              <a:t>); county health rankings </a:t>
            </a:r>
            <a:r>
              <a:rPr lang="en-US" dirty="0" smtClean="0"/>
              <a:t>(county level for select measures); Environmental Public Health Tracking (county level for select measures)</a:t>
            </a:r>
            <a:endParaRPr lang="en-US" dirty="0"/>
          </a:p>
        </p:txBody>
      </p:sp>
    </p:spTree>
    <p:extLst>
      <p:ext uri="{BB962C8B-B14F-4D97-AF65-F5344CB8AC3E}">
        <p14:creationId xmlns:p14="http://schemas.microsoft.com/office/powerpoint/2010/main" val="390579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85799" y="228600"/>
          <a:ext cx="7467601" cy="6050754"/>
        </p:xfrm>
        <a:graphic>
          <a:graphicData uri="http://schemas.openxmlformats.org/drawingml/2006/table">
            <a:tbl>
              <a:tblPr/>
              <a:tblGrid>
                <a:gridCol w="2952226"/>
                <a:gridCol w="1584121"/>
                <a:gridCol w="1512116"/>
                <a:gridCol w="1419138"/>
              </a:tblGrid>
              <a:tr h="597516">
                <a:tc>
                  <a:txBody>
                    <a:bodyPr/>
                    <a:lstStyle/>
                    <a:p>
                      <a:pPr marL="0" marR="0">
                        <a:lnSpc>
                          <a:spcPct val="115000"/>
                        </a:lnSpc>
                        <a:spcBef>
                          <a:spcPts val="0"/>
                        </a:spcBef>
                        <a:spcAft>
                          <a:spcPts val="0"/>
                        </a:spcAft>
                      </a:pPr>
                      <a:endParaRPr lang="en-US" sz="1800" dirty="0">
                        <a:solidFill>
                          <a:schemeClr val="bg1"/>
                        </a:solidFill>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accent1">
                        <a:lumMod val="50000"/>
                      </a:schemeClr>
                    </a:solidFill>
                  </a:tcPr>
                </a:tc>
                <a:tc>
                  <a:txBody>
                    <a:bodyPr/>
                    <a:lstStyle/>
                    <a:p>
                      <a:pPr marL="0" marR="0" algn="ctr">
                        <a:lnSpc>
                          <a:spcPct val="115000"/>
                        </a:lnSpc>
                        <a:spcBef>
                          <a:spcPts val="0"/>
                        </a:spcBef>
                        <a:spcAft>
                          <a:spcPts val="0"/>
                        </a:spcAft>
                      </a:pPr>
                      <a:r>
                        <a:rPr lang="en-US" sz="1800" b="1" dirty="0">
                          <a:solidFill>
                            <a:schemeClr val="bg1"/>
                          </a:solidFill>
                          <a:latin typeface="Calibri" pitchFamily="34" charset="0"/>
                          <a:ea typeface="Times New Roman"/>
                        </a:rPr>
                        <a:t>Morrell Park/</a:t>
                      </a:r>
                      <a:endParaRPr lang="en-US" sz="1800" dirty="0">
                        <a:solidFill>
                          <a:schemeClr val="bg1"/>
                        </a:solidFill>
                        <a:latin typeface="Calibri" pitchFamily="34" charset="0"/>
                        <a:ea typeface="Times New Roman"/>
                      </a:endParaRPr>
                    </a:p>
                    <a:p>
                      <a:pPr marL="0" marR="0" algn="ctr">
                        <a:lnSpc>
                          <a:spcPct val="115000"/>
                        </a:lnSpc>
                        <a:spcBef>
                          <a:spcPts val="0"/>
                        </a:spcBef>
                        <a:spcAft>
                          <a:spcPts val="0"/>
                        </a:spcAft>
                      </a:pPr>
                      <a:r>
                        <a:rPr lang="en-US" sz="1800" b="1" dirty="0" err="1">
                          <a:solidFill>
                            <a:schemeClr val="bg1"/>
                          </a:solidFill>
                          <a:latin typeface="Calibri" pitchFamily="34" charset="0"/>
                          <a:ea typeface="Times New Roman"/>
                        </a:rPr>
                        <a:t>Violetville</a:t>
                      </a:r>
                      <a:r>
                        <a:rPr lang="en-US" sz="1800" b="1" dirty="0">
                          <a:solidFill>
                            <a:schemeClr val="bg1"/>
                          </a:solidFill>
                          <a:latin typeface="Calibri" pitchFamily="34" charset="0"/>
                          <a:ea typeface="Times New Roman"/>
                        </a:rPr>
                        <a:t> CSA</a:t>
                      </a:r>
                      <a:endParaRPr lang="en-US" sz="1800" dirty="0">
                        <a:solidFill>
                          <a:schemeClr val="bg1"/>
                        </a:solidFill>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accent1">
                        <a:lumMod val="50000"/>
                      </a:schemeClr>
                    </a:solidFill>
                  </a:tcPr>
                </a:tc>
                <a:tc>
                  <a:txBody>
                    <a:bodyPr/>
                    <a:lstStyle/>
                    <a:p>
                      <a:pPr marL="0" marR="0" algn="ctr">
                        <a:lnSpc>
                          <a:spcPct val="115000"/>
                        </a:lnSpc>
                        <a:spcBef>
                          <a:spcPts val="0"/>
                        </a:spcBef>
                        <a:spcAft>
                          <a:spcPts val="0"/>
                        </a:spcAft>
                      </a:pPr>
                      <a:r>
                        <a:rPr lang="en-US" sz="1800" b="1" dirty="0">
                          <a:solidFill>
                            <a:schemeClr val="bg1"/>
                          </a:solidFill>
                          <a:latin typeface="Calibri" pitchFamily="34" charset="0"/>
                          <a:ea typeface="Times New Roman"/>
                        </a:rPr>
                        <a:t>Baltimore County</a:t>
                      </a:r>
                      <a:endParaRPr lang="en-US" sz="1800" dirty="0">
                        <a:solidFill>
                          <a:schemeClr val="bg1"/>
                        </a:solidFill>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accent1">
                        <a:lumMod val="50000"/>
                      </a:schemeClr>
                    </a:solidFill>
                  </a:tcPr>
                </a:tc>
                <a:tc>
                  <a:txBody>
                    <a:bodyPr/>
                    <a:lstStyle/>
                    <a:p>
                      <a:pPr marL="0" marR="0" algn="ctr">
                        <a:lnSpc>
                          <a:spcPct val="115000"/>
                        </a:lnSpc>
                        <a:spcBef>
                          <a:spcPts val="0"/>
                        </a:spcBef>
                        <a:spcAft>
                          <a:spcPts val="0"/>
                        </a:spcAft>
                      </a:pPr>
                      <a:r>
                        <a:rPr lang="en-US" sz="1800" b="1" dirty="0">
                          <a:solidFill>
                            <a:schemeClr val="bg1"/>
                          </a:solidFill>
                          <a:latin typeface="Calibri" pitchFamily="34" charset="0"/>
                          <a:ea typeface="Times New Roman"/>
                        </a:rPr>
                        <a:t>State of Maryland</a:t>
                      </a:r>
                      <a:endParaRPr lang="en-US" sz="1800" dirty="0">
                        <a:solidFill>
                          <a:schemeClr val="bg1"/>
                        </a:solidFill>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accent1">
                        <a:lumMod val="50000"/>
                      </a:schemeClr>
                    </a:solidFill>
                  </a:tcPr>
                </a:tc>
              </a:tr>
              <a:tr h="298128">
                <a:tc gridSpan="4">
                  <a:txBody>
                    <a:bodyPr/>
                    <a:lstStyle/>
                    <a:p>
                      <a:pPr marL="0" marR="0" algn="l">
                        <a:lnSpc>
                          <a:spcPct val="115000"/>
                        </a:lnSpc>
                        <a:spcBef>
                          <a:spcPts val="0"/>
                        </a:spcBef>
                        <a:spcAft>
                          <a:spcPts val="0"/>
                        </a:spcAft>
                      </a:pPr>
                      <a:r>
                        <a:rPr lang="en-US" sz="1800" b="1" dirty="0">
                          <a:solidFill>
                            <a:schemeClr val="bg1"/>
                          </a:solidFill>
                          <a:latin typeface="Calibri" pitchFamily="34" charset="0"/>
                          <a:ea typeface="Times New Roman"/>
                        </a:rPr>
                        <a:t>Demographics</a:t>
                      </a:r>
                      <a:endParaRPr lang="en-US" sz="1800" dirty="0">
                        <a:solidFill>
                          <a:schemeClr val="bg1"/>
                        </a:solidFill>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8128">
                <a:tc>
                  <a:txBody>
                    <a:bodyPr/>
                    <a:lstStyle/>
                    <a:p>
                      <a:pPr marL="0" marR="0">
                        <a:lnSpc>
                          <a:spcPct val="115000"/>
                        </a:lnSpc>
                        <a:spcBef>
                          <a:spcPts val="0"/>
                        </a:spcBef>
                        <a:spcAft>
                          <a:spcPts val="0"/>
                        </a:spcAft>
                      </a:pPr>
                      <a:r>
                        <a:rPr lang="en-US" sz="1800" b="1" dirty="0">
                          <a:solidFill>
                            <a:srgbClr val="1F497D"/>
                          </a:solidFill>
                          <a:latin typeface="Calibri" pitchFamily="34" charset="0"/>
                          <a:ea typeface="Times New Roman"/>
                        </a:rPr>
                        <a:t>Total Population</a:t>
                      </a:r>
                      <a:endParaRPr lang="en-US" sz="1800" dirty="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9,095</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809,941</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5,828,289</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8128">
                <a:tc>
                  <a:txBody>
                    <a:bodyPr/>
                    <a:lstStyle/>
                    <a:p>
                      <a:pPr marL="0" marR="0">
                        <a:lnSpc>
                          <a:spcPct val="115000"/>
                        </a:lnSpc>
                        <a:spcBef>
                          <a:spcPts val="0"/>
                        </a:spcBef>
                        <a:spcAft>
                          <a:spcPts val="0"/>
                        </a:spcAft>
                      </a:pPr>
                      <a:r>
                        <a:rPr lang="en-US" sz="1800" b="1" i="1" dirty="0">
                          <a:solidFill>
                            <a:srgbClr val="1F497D"/>
                          </a:solidFill>
                          <a:latin typeface="Calibri" pitchFamily="34" charset="0"/>
                          <a:ea typeface="Times New Roman"/>
                        </a:rPr>
                        <a:t>Age Distribution</a:t>
                      </a:r>
                      <a:endParaRPr lang="en-US" sz="1800" i="1" dirty="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n-US"/>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n-US"/>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n-US"/>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8128">
                <a:tc>
                  <a:txBody>
                    <a:bodyPr/>
                    <a:lstStyle/>
                    <a:p>
                      <a:pPr marL="91440" marR="0">
                        <a:lnSpc>
                          <a:spcPct val="115000"/>
                        </a:lnSpc>
                        <a:spcBef>
                          <a:spcPts val="0"/>
                        </a:spcBef>
                        <a:spcAft>
                          <a:spcPts val="0"/>
                        </a:spcAft>
                      </a:pPr>
                      <a:r>
                        <a:rPr lang="en-US" sz="1800">
                          <a:solidFill>
                            <a:srgbClr val="1F497D"/>
                          </a:solidFill>
                          <a:latin typeface="Calibri" pitchFamily="34" charset="0"/>
                          <a:ea typeface="Times New Roman"/>
                        </a:rPr>
                        <a:t>0-17 years</a:t>
                      </a:r>
                      <a:endParaRPr lang="en-US" sz="180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19.6%</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22.0%</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Times New Roman"/>
                        </a:rPr>
                        <a:t>23.4%</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8128">
                <a:tc>
                  <a:txBody>
                    <a:bodyPr/>
                    <a:lstStyle/>
                    <a:p>
                      <a:pPr marL="91440" marR="0">
                        <a:lnSpc>
                          <a:spcPct val="115000"/>
                        </a:lnSpc>
                        <a:spcBef>
                          <a:spcPts val="0"/>
                        </a:spcBef>
                        <a:spcAft>
                          <a:spcPts val="0"/>
                        </a:spcAft>
                      </a:pPr>
                      <a:r>
                        <a:rPr lang="en-US" sz="1800">
                          <a:solidFill>
                            <a:srgbClr val="1F497D"/>
                          </a:solidFill>
                          <a:latin typeface="Calibri" pitchFamily="34" charset="0"/>
                          <a:ea typeface="Times New Roman"/>
                        </a:rPr>
                        <a:t>18-24 years</a:t>
                      </a:r>
                      <a:endParaRPr lang="en-US" sz="180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latin typeface="Calibri" pitchFamily="34" charset="0"/>
                          <a:ea typeface="Times New Roman"/>
                        </a:rPr>
                        <a:t>8.7%</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a:latin typeface="Calibri" pitchFamily="34" charset="0"/>
                          <a:ea typeface="Times New Roman"/>
                        </a:rPr>
                        <a:t>10.1%</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a:latin typeface="Calibri" pitchFamily="34" charset="0"/>
                          <a:ea typeface="Times New Roman"/>
                        </a:rPr>
                        <a:t>9.6%</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8128">
                <a:tc>
                  <a:txBody>
                    <a:bodyPr/>
                    <a:lstStyle/>
                    <a:p>
                      <a:pPr marL="91440" marR="0">
                        <a:lnSpc>
                          <a:spcPct val="115000"/>
                        </a:lnSpc>
                        <a:spcBef>
                          <a:spcPts val="0"/>
                        </a:spcBef>
                        <a:spcAft>
                          <a:spcPts val="0"/>
                        </a:spcAft>
                      </a:pPr>
                      <a:r>
                        <a:rPr lang="en-US" sz="1800">
                          <a:solidFill>
                            <a:srgbClr val="1F497D"/>
                          </a:solidFill>
                          <a:latin typeface="Calibri" pitchFamily="34" charset="0"/>
                          <a:ea typeface="Times New Roman"/>
                        </a:rPr>
                        <a:t>25-44 years</a:t>
                      </a:r>
                      <a:endParaRPr lang="en-US" sz="180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28.4%</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Times New Roman"/>
                        </a:rPr>
                        <a:t>25.6%</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Times New Roman"/>
                        </a:rPr>
                        <a:t>26.9%</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8128">
                <a:tc>
                  <a:txBody>
                    <a:bodyPr/>
                    <a:lstStyle/>
                    <a:p>
                      <a:pPr marL="91440" marR="0">
                        <a:lnSpc>
                          <a:spcPct val="115000"/>
                        </a:lnSpc>
                        <a:spcBef>
                          <a:spcPts val="0"/>
                        </a:spcBef>
                        <a:spcAft>
                          <a:spcPts val="0"/>
                        </a:spcAft>
                      </a:pPr>
                      <a:r>
                        <a:rPr lang="en-US" sz="1800">
                          <a:solidFill>
                            <a:srgbClr val="1F497D"/>
                          </a:solidFill>
                          <a:latin typeface="Calibri" pitchFamily="34" charset="0"/>
                          <a:ea typeface="Times New Roman"/>
                        </a:rPr>
                        <a:t>45-64 years</a:t>
                      </a:r>
                      <a:endParaRPr lang="en-US" sz="180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latin typeface="Calibri" pitchFamily="34" charset="0"/>
                          <a:ea typeface="Times New Roman"/>
                        </a:rPr>
                        <a:t>25.8%</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latin typeface="Calibri" pitchFamily="34" charset="0"/>
                          <a:ea typeface="Times New Roman"/>
                        </a:rPr>
                        <a:t>27.7%</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a:latin typeface="Calibri" pitchFamily="34" charset="0"/>
                          <a:ea typeface="Times New Roman"/>
                        </a:rPr>
                        <a:t>27.6%</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8128">
                <a:tc>
                  <a:txBody>
                    <a:bodyPr/>
                    <a:lstStyle/>
                    <a:p>
                      <a:pPr marL="91440" marR="0">
                        <a:lnSpc>
                          <a:spcPct val="115000"/>
                        </a:lnSpc>
                        <a:spcBef>
                          <a:spcPts val="0"/>
                        </a:spcBef>
                        <a:spcAft>
                          <a:spcPts val="0"/>
                        </a:spcAft>
                      </a:pPr>
                      <a:r>
                        <a:rPr lang="en-US" sz="1800" b="0" dirty="0" smtClean="0">
                          <a:solidFill>
                            <a:srgbClr val="FF0000"/>
                          </a:solidFill>
                          <a:latin typeface="Calibri" pitchFamily="34" charset="0"/>
                          <a:ea typeface="Times New Roman"/>
                        </a:rPr>
                        <a:t>65+ years</a:t>
                      </a:r>
                      <a:endParaRPr lang="en-US" sz="1800" b="0" dirty="0">
                        <a:solidFill>
                          <a:srgbClr val="FF0000"/>
                        </a:solidFill>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FF0000"/>
                          </a:solidFill>
                          <a:latin typeface="Calibri" pitchFamily="34" charset="0"/>
                          <a:ea typeface="Times New Roman"/>
                        </a:rPr>
                        <a:t>17.6%</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14.6%</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Times New Roman"/>
                        </a:rPr>
                        <a:t>12.5%</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8128">
                <a:tc>
                  <a:txBody>
                    <a:bodyPr/>
                    <a:lstStyle/>
                    <a:p>
                      <a:pPr marL="0" marR="0">
                        <a:lnSpc>
                          <a:spcPct val="115000"/>
                        </a:lnSpc>
                        <a:spcBef>
                          <a:spcPts val="0"/>
                        </a:spcBef>
                        <a:spcAft>
                          <a:spcPts val="0"/>
                        </a:spcAft>
                      </a:pPr>
                      <a:r>
                        <a:rPr lang="en-US" sz="1800" b="1" i="1" dirty="0">
                          <a:solidFill>
                            <a:srgbClr val="1F497D"/>
                          </a:solidFill>
                          <a:latin typeface="Calibri" pitchFamily="34" charset="0"/>
                          <a:ea typeface="Times New Roman"/>
                        </a:rPr>
                        <a:t>Race/Ethnicity</a:t>
                      </a:r>
                      <a:endParaRPr lang="en-US" sz="1800" i="1" dirty="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n-US" dirty="0"/>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n-US"/>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en-US"/>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39851">
                <a:tc>
                  <a:txBody>
                    <a:bodyPr/>
                    <a:lstStyle/>
                    <a:p>
                      <a:pPr marL="91440" marR="0">
                        <a:lnSpc>
                          <a:spcPct val="115000"/>
                        </a:lnSpc>
                        <a:spcBef>
                          <a:spcPts val="0"/>
                        </a:spcBef>
                        <a:spcAft>
                          <a:spcPts val="0"/>
                        </a:spcAft>
                      </a:pPr>
                      <a:r>
                        <a:rPr lang="en-US" sz="1800">
                          <a:solidFill>
                            <a:srgbClr val="1F497D"/>
                          </a:solidFill>
                          <a:latin typeface="Calibri" pitchFamily="34" charset="0"/>
                          <a:ea typeface="Times New Roman"/>
                        </a:rPr>
                        <a:t>Black or African American</a:t>
                      </a:r>
                      <a:endParaRPr lang="en-US" sz="180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18.8%</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26.8%</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Times New Roman"/>
                        </a:rPr>
                        <a:t>30.0%</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8128">
                <a:tc>
                  <a:txBody>
                    <a:bodyPr/>
                    <a:lstStyle/>
                    <a:p>
                      <a:pPr marL="91440" marR="0">
                        <a:lnSpc>
                          <a:spcPct val="115000"/>
                        </a:lnSpc>
                        <a:spcBef>
                          <a:spcPts val="0"/>
                        </a:spcBef>
                        <a:spcAft>
                          <a:spcPts val="0"/>
                        </a:spcAft>
                      </a:pPr>
                      <a:r>
                        <a:rPr lang="en-US" sz="1800">
                          <a:solidFill>
                            <a:srgbClr val="1F497D"/>
                          </a:solidFill>
                          <a:latin typeface="Calibri" pitchFamily="34" charset="0"/>
                          <a:ea typeface="Times New Roman"/>
                        </a:rPr>
                        <a:t>White</a:t>
                      </a:r>
                      <a:endParaRPr lang="en-US" sz="180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b="0" dirty="0">
                          <a:latin typeface="Calibri" pitchFamily="34" charset="0"/>
                          <a:ea typeface="Times New Roman"/>
                        </a:rPr>
                        <a:t>73.3%</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latin typeface="Calibri" pitchFamily="34" charset="0"/>
                          <a:ea typeface="Times New Roman"/>
                        </a:rPr>
                        <a:t>65.4%</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latin typeface="Calibri" pitchFamily="34" charset="0"/>
                          <a:ea typeface="Times New Roman"/>
                        </a:rPr>
                        <a:t>61.1%</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8128">
                <a:tc>
                  <a:txBody>
                    <a:bodyPr/>
                    <a:lstStyle/>
                    <a:p>
                      <a:pPr marL="91440" marR="0">
                        <a:lnSpc>
                          <a:spcPct val="115000"/>
                        </a:lnSpc>
                        <a:spcBef>
                          <a:spcPts val="0"/>
                        </a:spcBef>
                        <a:spcAft>
                          <a:spcPts val="0"/>
                        </a:spcAft>
                      </a:pPr>
                      <a:r>
                        <a:rPr lang="en-US" sz="1800">
                          <a:solidFill>
                            <a:srgbClr val="1F497D"/>
                          </a:solidFill>
                          <a:latin typeface="Calibri" pitchFamily="34" charset="0"/>
                          <a:ea typeface="Times New Roman"/>
                        </a:rPr>
                        <a:t>Asian</a:t>
                      </a:r>
                      <a:endParaRPr lang="en-US" sz="180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Times New Roman"/>
                        </a:rPr>
                        <a:t>2.4%</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5.2%</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5.8%</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8128">
                <a:tc>
                  <a:txBody>
                    <a:bodyPr/>
                    <a:lstStyle/>
                    <a:p>
                      <a:pPr marL="91440" marR="0">
                        <a:lnSpc>
                          <a:spcPct val="115000"/>
                        </a:lnSpc>
                        <a:spcBef>
                          <a:spcPts val="0"/>
                        </a:spcBef>
                        <a:spcAft>
                          <a:spcPts val="0"/>
                        </a:spcAft>
                      </a:pPr>
                      <a:r>
                        <a:rPr lang="en-US" sz="1800" dirty="0">
                          <a:solidFill>
                            <a:srgbClr val="1F497D"/>
                          </a:solidFill>
                          <a:latin typeface="Calibri" pitchFamily="34" charset="0"/>
                          <a:ea typeface="Times New Roman"/>
                        </a:rPr>
                        <a:t>Hispanic or Latino</a:t>
                      </a:r>
                      <a:endParaRPr lang="en-US" sz="1800" dirty="0">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a:latin typeface="Calibri" pitchFamily="34" charset="0"/>
                          <a:ea typeface="Times New Roman"/>
                        </a:rPr>
                        <a:t>4.3%</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latin typeface="Calibri" pitchFamily="34" charset="0"/>
                          <a:ea typeface="Times New Roman"/>
                        </a:rPr>
                        <a:t>4.4%</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a:latin typeface="Calibri" pitchFamily="34" charset="0"/>
                          <a:ea typeface="Times New Roman"/>
                        </a:rPr>
                        <a:t>8.4%</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8128">
                <a:tc gridSpan="4">
                  <a:txBody>
                    <a:bodyPr/>
                    <a:lstStyle/>
                    <a:p>
                      <a:pPr marL="0" marR="0" algn="l">
                        <a:lnSpc>
                          <a:spcPct val="115000"/>
                        </a:lnSpc>
                        <a:spcBef>
                          <a:spcPts val="0"/>
                        </a:spcBef>
                        <a:spcAft>
                          <a:spcPts val="0"/>
                        </a:spcAft>
                      </a:pPr>
                      <a:r>
                        <a:rPr lang="en-US" sz="1800" b="1" dirty="0">
                          <a:solidFill>
                            <a:schemeClr val="bg1"/>
                          </a:solidFill>
                          <a:latin typeface="Calibri" pitchFamily="34" charset="0"/>
                          <a:ea typeface="Times New Roman"/>
                        </a:rPr>
                        <a:t>Income and Education</a:t>
                      </a:r>
                      <a:endParaRPr lang="en-US" sz="1800" dirty="0">
                        <a:solidFill>
                          <a:schemeClr val="bg1"/>
                        </a:solidFill>
                        <a:latin typeface="Calibri" pitchFamily="34" charset="0"/>
                        <a:ea typeface="Times New Roman"/>
                      </a:endParaRP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9443">
                <a:tc>
                  <a:txBody>
                    <a:bodyPr/>
                    <a:lstStyle/>
                    <a:p>
                      <a:pPr marL="0" marR="0">
                        <a:lnSpc>
                          <a:spcPct val="115000"/>
                        </a:lnSpc>
                        <a:spcBef>
                          <a:spcPts val="0"/>
                        </a:spcBef>
                        <a:spcAft>
                          <a:spcPts val="0"/>
                        </a:spcAft>
                      </a:pPr>
                      <a:r>
                        <a:rPr lang="en-US" sz="1800" b="0" i="0" dirty="0">
                          <a:solidFill>
                            <a:srgbClr val="FF0000"/>
                          </a:solidFill>
                          <a:latin typeface="Calibri" pitchFamily="34" charset="0"/>
                          <a:ea typeface="Times New Roman"/>
                        </a:rPr>
                        <a:t>Median Household Income</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b="1" dirty="0">
                          <a:solidFill>
                            <a:srgbClr val="FF0000"/>
                          </a:solidFill>
                          <a:latin typeface="Calibri" pitchFamily="34" charset="0"/>
                          <a:ea typeface="Times New Roman"/>
                        </a:rPr>
                        <a:t>$39,931</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latin typeface="Calibri" pitchFamily="34" charset="0"/>
                          <a:ea typeface="Times New Roman"/>
                        </a:rPr>
                        <a:t>$65,411</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latin typeface="Calibri" pitchFamily="34" charset="0"/>
                          <a:ea typeface="Times New Roman"/>
                        </a:rPr>
                        <a:t>$72,419</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8128">
                <a:tc>
                  <a:txBody>
                    <a:bodyPr/>
                    <a:lstStyle/>
                    <a:p>
                      <a:pPr marL="0" marR="0">
                        <a:lnSpc>
                          <a:spcPct val="115000"/>
                        </a:lnSpc>
                        <a:spcBef>
                          <a:spcPts val="0"/>
                        </a:spcBef>
                        <a:spcAft>
                          <a:spcPts val="0"/>
                        </a:spcAft>
                      </a:pPr>
                      <a:r>
                        <a:rPr lang="en-US" sz="1800" b="0" dirty="0">
                          <a:solidFill>
                            <a:srgbClr val="FF0000"/>
                          </a:solidFill>
                          <a:latin typeface="Calibri" pitchFamily="34" charset="0"/>
                          <a:ea typeface="Times New Roman"/>
                        </a:rPr>
                        <a:t>Less than $25,000</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FF0000"/>
                          </a:solidFill>
                          <a:latin typeface="Calibri" pitchFamily="34" charset="0"/>
                          <a:ea typeface="Times New Roman"/>
                        </a:rPr>
                        <a:t>29.9%</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15.6%</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Times New Roman"/>
                        </a:rPr>
                        <a:t>15.1%</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43972">
                <a:tc>
                  <a:txBody>
                    <a:bodyPr/>
                    <a:lstStyle/>
                    <a:p>
                      <a:pPr marL="0" marR="0">
                        <a:lnSpc>
                          <a:spcPct val="115000"/>
                        </a:lnSpc>
                        <a:spcBef>
                          <a:spcPts val="0"/>
                        </a:spcBef>
                        <a:spcAft>
                          <a:spcPts val="0"/>
                        </a:spcAft>
                      </a:pPr>
                      <a:r>
                        <a:rPr lang="en-US" sz="1800" b="0" dirty="0">
                          <a:solidFill>
                            <a:srgbClr val="FF0000"/>
                          </a:solidFill>
                          <a:latin typeface="Calibri" pitchFamily="34" charset="0"/>
                          <a:ea typeface="Times New Roman"/>
                        </a:rPr>
                        <a:t>Percent of Families in Poverty</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b="1" dirty="0">
                          <a:solidFill>
                            <a:srgbClr val="FF0000"/>
                          </a:solidFill>
                          <a:latin typeface="Calibri" pitchFamily="34" charset="0"/>
                          <a:ea typeface="Times New Roman"/>
                        </a:rPr>
                        <a:t>11.4%</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latin typeface="Calibri" pitchFamily="34" charset="0"/>
                          <a:ea typeface="Times New Roman"/>
                        </a:rPr>
                        <a:t>5.3%</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latin typeface="Calibri" pitchFamily="34" charset="0"/>
                          <a:ea typeface="Times New Roman"/>
                        </a:rPr>
                        <a:t>6.1%</a:t>
                      </a:r>
                    </a:p>
                  </a:txBody>
                  <a:tcPr marL="50970" marR="50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5" name="TextBox 4"/>
          <p:cNvSpPr txBox="1"/>
          <p:nvPr/>
        </p:nvSpPr>
        <p:spPr>
          <a:xfrm>
            <a:off x="0" y="6400800"/>
            <a:ext cx="9144000" cy="369332"/>
          </a:xfrm>
          <a:prstGeom prst="rect">
            <a:avLst/>
          </a:prstGeom>
          <a:noFill/>
        </p:spPr>
        <p:txBody>
          <a:bodyPr wrap="square" rtlCol="0">
            <a:spAutoFit/>
          </a:bodyPr>
          <a:lstStyle/>
          <a:p>
            <a:pPr algn="ctr"/>
            <a:r>
              <a:rPr lang="en-US" i="1" dirty="0" smtClean="0"/>
              <a:t>Source: Baltimore Intermodal Health Impact Assessment, NCHH, 2013</a:t>
            </a:r>
            <a:endParaRPr 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0579" y="1752600"/>
            <a:ext cx="8702842"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 y="533400"/>
            <a:ext cx="9014661" cy="61722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noChangeArrowheads="1"/>
          </p:cNvPicPr>
          <p:nvPr/>
        </p:nvPicPr>
        <p:blipFill>
          <a:blip r:embed="rId4" cstate="print"/>
          <a:srcRect/>
          <a:stretch>
            <a:fillRect/>
          </a:stretch>
        </p:blipFill>
        <p:spPr bwMode="auto">
          <a:xfrm>
            <a:off x="6553201" y="1178860"/>
            <a:ext cx="2444260" cy="1869140"/>
          </a:xfrm>
          <a:prstGeom prst="rect">
            <a:avLst/>
          </a:prstGeom>
          <a:noFill/>
          <a:ln w="9525">
            <a:noFill/>
            <a:miter lim="800000"/>
            <a:headEnd/>
            <a:tailEnd/>
          </a:ln>
        </p:spPr>
      </p:pic>
      <p:sp>
        <p:nvSpPr>
          <p:cNvPr id="4" name="Rectangle 3"/>
          <p:cNvSpPr/>
          <p:nvPr/>
        </p:nvSpPr>
        <p:spPr>
          <a:xfrm>
            <a:off x="0" y="0"/>
            <a:ext cx="9144000" cy="461665"/>
          </a:xfrm>
          <a:prstGeom prst="rect">
            <a:avLst/>
          </a:prstGeom>
        </p:spPr>
        <p:txBody>
          <a:bodyPr wrap="square">
            <a:spAutoFit/>
          </a:bodyPr>
          <a:lstStyle/>
          <a:p>
            <a:pPr algn="ctr"/>
            <a:r>
              <a:rPr lang="en-US" sz="2400" b="1" dirty="0" smtClean="0"/>
              <a:t>www.census.gov/geo/maps-data/data/tiger.html</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Quality</a:t>
            </a:r>
            <a:endParaRPr lang="en-US" dirty="0"/>
          </a:p>
        </p:txBody>
      </p:sp>
      <p:sp>
        <p:nvSpPr>
          <p:cNvPr id="3" name="Content Placeholder 2"/>
          <p:cNvSpPr>
            <a:spLocks noGrp="1"/>
          </p:cNvSpPr>
          <p:nvPr>
            <p:ph sz="quarter" idx="1"/>
          </p:nvPr>
        </p:nvSpPr>
        <p:spPr>
          <a:xfrm>
            <a:off x="612648" y="1600200"/>
            <a:ext cx="8302752" cy="5029200"/>
          </a:xfrm>
        </p:spPr>
        <p:txBody>
          <a:bodyPr>
            <a:normAutofit fontScale="92500" lnSpcReduction="20000"/>
          </a:bodyPr>
          <a:lstStyle/>
          <a:p>
            <a:r>
              <a:rPr lang="en-US" dirty="0" smtClean="0"/>
              <a:t>May be difficult to find for all geographies, but some sources include:</a:t>
            </a:r>
          </a:p>
          <a:p>
            <a:pPr lvl="1">
              <a:spcBef>
                <a:spcPts val="1200"/>
              </a:spcBef>
            </a:pPr>
            <a:r>
              <a:rPr lang="en-US" dirty="0" smtClean="0"/>
              <a:t>American Housing Survey</a:t>
            </a:r>
          </a:p>
          <a:p>
            <a:pPr lvl="2"/>
            <a:r>
              <a:rPr lang="en-US" sz="2200" dirty="0" smtClean="0">
                <a:solidFill>
                  <a:schemeClr val="accent1">
                    <a:lumMod val="75000"/>
                  </a:schemeClr>
                </a:solidFill>
              </a:rPr>
              <a:t>www.census.gov/housing/ahs/</a:t>
            </a:r>
          </a:p>
          <a:p>
            <a:pPr lvl="2"/>
            <a:r>
              <a:rPr lang="en-US" sz="2200" dirty="0" smtClean="0">
                <a:solidFill>
                  <a:schemeClr val="accent1">
                    <a:lumMod val="75000"/>
                  </a:schemeClr>
                </a:solidFill>
              </a:rPr>
              <a:t>State of Healthy Housing (www.nchh.org/Policy/2013StateofHealthyHousing.asp)</a:t>
            </a:r>
          </a:p>
          <a:p>
            <a:pPr lvl="2"/>
            <a:r>
              <a:rPr lang="en-US" sz="2200" dirty="0" smtClean="0">
                <a:solidFill>
                  <a:schemeClr val="accent1">
                    <a:lumMod val="75000"/>
                  </a:schemeClr>
                </a:solidFill>
              </a:rPr>
              <a:t>www.huduser.org/portal/datasets/ahs.html</a:t>
            </a:r>
          </a:p>
          <a:p>
            <a:pPr lvl="1">
              <a:spcBef>
                <a:spcPts val="1200"/>
              </a:spcBef>
            </a:pPr>
            <a:r>
              <a:rPr lang="en-US" dirty="0" smtClean="0"/>
              <a:t>American Community Survey</a:t>
            </a:r>
          </a:p>
          <a:p>
            <a:pPr lvl="2">
              <a:spcBef>
                <a:spcPts val="1200"/>
              </a:spcBef>
            </a:pPr>
            <a:r>
              <a:rPr lang="en-US" dirty="0" smtClean="0"/>
              <a:t>www.census.gov/acs/www/</a:t>
            </a:r>
          </a:p>
          <a:p>
            <a:pPr lvl="2">
              <a:spcBef>
                <a:spcPts val="1200"/>
              </a:spcBef>
            </a:pPr>
            <a:r>
              <a:rPr lang="en-US" dirty="0" smtClean="0"/>
              <a:t>http://factfinder2.census.gov/faces/nav/jsf/pages/index.xhtml</a:t>
            </a:r>
            <a:endParaRPr lang="en-US" sz="2200" dirty="0" smtClean="0">
              <a:solidFill>
                <a:schemeClr val="accent1">
                  <a:lumMod val="75000"/>
                </a:schemeClr>
              </a:solidFill>
            </a:endParaRPr>
          </a:p>
          <a:p>
            <a:pPr lvl="1">
              <a:spcBef>
                <a:spcPts val="1200"/>
              </a:spcBef>
            </a:pPr>
            <a:r>
              <a:rPr lang="en-US" dirty="0" smtClean="0"/>
              <a:t>Environmental Public Health Tracking</a:t>
            </a:r>
            <a:r>
              <a:rPr lang="en-US" sz="2500" dirty="0" smtClean="0">
                <a:solidFill>
                  <a:schemeClr val="accent1">
                    <a:lumMod val="75000"/>
                  </a:schemeClr>
                </a:solidFill>
              </a:rPr>
              <a:t>	</a:t>
            </a:r>
          </a:p>
          <a:p>
            <a:pPr lvl="2"/>
            <a:r>
              <a:rPr lang="en-US" sz="2200" dirty="0" smtClean="0">
                <a:solidFill>
                  <a:schemeClr val="accent1">
                    <a:lumMod val="75000"/>
                  </a:schemeClr>
                </a:solidFill>
              </a:rPr>
              <a:t>http://ephtracking.cdc.gov/showHome.action  </a:t>
            </a:r>
          </a:p>
          <a:p>
            <a:pPr lvl="2"/>
            <a:r>
              <a:rPr lang="en-US" sz="2200" dirty="0" smtClean="0">
                <a:solidFill>
                  <a:schemeClr val="accent1">
                    <a:lumMod val="75000"/>
                  </a:schemeClr>
                </a:solidFill>
              </a:rPr>
              <a:t>Grantee sites</a:t>
            </a:r>
            <a:endParaRPr lang="en-US" dirty="0" smtClean="0"/>
          </a:p>
        </p:txBody>
      </p:sp>
    </p:spTree>
    <p:extLst>
      <p:ext uri="{BB962C8B-B14F-4D97-AF65-F5344CB8AC3E}">
        <p14:creationId xmlns:p14="http://schemas.microsoft.com/office/powerpoint/2010/main" val="3154769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02752" cy="990600"/>
          </a:xfrm>
        </p:spPr>
        <p:txBody>
          <a:bodyPr>
            <a:noAutofit/>
          </a:bodyPr>
          <a:lstStyle/>
          <a:p>
            <a:r>
              <a:rPr lang="en-US" b="1" dirty="0" smtClean="0"/>
              <a:t>American Housing Survey</a:t>
            </a:r>
            <a:endParaRPr lang="en-US" b="1" dirty="0"/>
          </a:p>
        </p:txBody>
      </p:sp>
      <p:pic>
        <p:nvPicPr>
          <p:cNvPr id="4098" name="Picture 2"/>
          <p:cNvPicPr>
            <a:picLocks noChangeAspect="1" noChangeArrowheads="1"/>
          </p:cNvPicPr>
          <p:nvPr/>
        </p:nvPicPr>
        <p:blipFill>
          <a:blip r:embed="rId3" cstate="print"/>
          <a:srcRect/>
          <a:stretch>
            <a:fillRect/>
          </a:stretch>
        </p:blipFill>
        <p:spPr bwMode="auto">
          <a:xfrm>
            <a:off x="685800" y="1676400"/>
            <a:ext cx="7696200" cy="5029200"/>
          </a:xfrm>
          <a:prstGeom prst="rect">
            <a:avLst/>
          </a:prstGeom>
          <a:noFill/>
          <a:ln w="9525">
            <a:noFill/>
            <a:miter lim="800000"/>
            <a:headEnd/>
            <a:tailEnd/>
          </a:ln>
          <a:effectLst/>
        </p:spPr>
      </p:pic>
    </p:spTree>
    <p:extLst>
      <p:ext uri="{BB962C8B-B14F-4D97-AF65-F5344CB8AC3E}">
        <p14:creationId xmlns:p14="http://schemas.microsoft.com/office/powerpoint/2010/main" val="2315085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7228</TotalTime>
  <Words>1544</Words>
  <Application>Microsoft Office PowerPoint</Application>
  <PresentationFormat>On-screen Show (4:3)</PresentationFormat>
  <Paragraphs>274</Paragraphs>
  <Slides>26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Franklin Gothic Book</vt:lpstr>
      <vt:lpstr>Mufferaw</vt:lpstr>
      <vt:lpstr>Tw Cen MT</vt:lpstr>
      <vt:lpstr>Symbol</vt:lpstr>
      <vt:lpstr>Calibri</vt:lpstr>
      <vt:lpstr>Times New Roman</vt:lpstr>
      <vt:lpstr>Wingdings 2</vt:lpstr>
      <vt:lpstr>Wingdings</vt:lpstr>
      <vt:lpstr>Arial</vt:lpstr>
      <vt:lpstr>Median</vt:lpstr>
      <vt:lpstr>HEALTHY HOMES DATA Using publicly available data  to strengthen your HEALTHY HOMES program </vt:lpstr>
      <vt:lpstr>What we’ll cover today:</vt:lpstr>
      <vt:lpstr>PowerPoint Presentation</vt:lpstr>
      <vt:lpstr>Demographics</vt:lpstr>
      <vt:lpstr>PowerPoint Presentation</vt:lpstr>
      <vt:lpstr>PowerPoint Presentation</vt:lpstr>
      <vt:lpstr>PowerPoint Presentation</vt:lpstr>
      <vt:lpstr>Housing Quality</vt:lpstr>
      <vt:lpstr>American Housing Survey</vt:lpstr>
      <vt:lpstr>PowerPoint Presentation</vt:lpstr>
      <vt:lpstr>EPA State Radon Maps www.epa.gov/radon/zonemap.html</vt:lpstr>
      <vt:lpstr>Health Outcomes</vt:lpstr>
      <vt:lpstr>Asthma</vt:lpstr>
      <vt:lpstr>PowerPoint Presentation</vt:lpstr>
      <vt:lpstr>Community Asthma Profile</vt:lpstr>
      <vt:lpstr>Safety and Injuries</vt:lpstr>
      <vt:lpstr>Safety and Injuries</vt:lpstr>
      <vt:lpstr>Safety and Injuries</vt:lpstr>
      <vt:lpstr>Fire safety</vt:lpstr>
      <vt:lpstr>Lead Poisoning</vt:lpstr>
      <vt:lpstr>Healthcare Utilization</vt:lpstr>
      <vt:lpstr>PowerPoint Presentation</vt:lpstr>
      <vt:lpstr>PowerPoint Presentation</vt:lpstr>
      <vt:lpstr>Other sources to consider</vt:lpstr>
      <vt:lpstr>General tips</vt:lpstr>
      <vt:lpstr>For more information:</vt:lpstr>
    </vt:vector>
  </TitlesOfParts>
  <Company>CEH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Profiles  Using publicly available data to strengthen your program</dc:title>
  <dc:creator>Amanda Reddy</dc:creator>
  <cp:lastModifiedBy>Christopher Bloom</cp:lastModifiedBy>
  <cp:revision>81</cp:revision>
  <dcterms:created xsi:type="dcterms:W3CDTF">2012-03-19T14:44:22Z</dcterms:created>
  <dcterms:modified xsi:type="dcterms:W3CDTF">2016-03-08T22:06:23Z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1895767885</vt:i4>
  </property>
  <property fmtid="{D5CDD505-2E9C-101B-9397-08002B2CF9AE}" pid="4" name="_EmailSubject">
    <vt:lpwstr>Can we put these on the website?</vt:lpwstr>
  </property>
  <property fmtid="{D5CDD505-2E9C-101B-9397-08002B2CF9AE}" pid="5" name="_AuthorEmail">
    <vt:lpwstr>areddy@nchh.org</vt:lpwstr>
  </property>
  <property fmtid="{D5CDD505-2E9C-101B-9397-08002B2CF9AE}" pid="6" name="_AuthorEmailDisplayName">
    <vt:lpwstr>Amanda Reddy</vt:lpwstr>
  </property>
  <property fmtid="{D5CDD505-2E9C-101B-9397-08002B2CF9AE}" pid="7" name="_PreviousAdHocReviewCycleID">
    <vt:i4>1245721936</vt:i4>
  </property>
</Properties>
</file>