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03" r:id="rId5"/>
    <p:sldId id="304" r:id="rId6"/>
    <p:sldId id="257" r:id="rId7"/>
    <p:sldId id="305" r:id="rId8"/>
    <p:sldId id="306" r:id="rId9"/>
    <p:sldId id="307" r:id="rId10"/>
    <p:sldId id="308" r:id="rId11"/>
    <p:sldId id="311" r:id="rId12"/>
    <p:sldId id="309" r:id="rId13"/>
    <p:sldId id="312" r:id="rId14"/>
    <p:sldId id="313" r:id="rId15"/>
    <p:sldId id="31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561"/>
    <a:srgbClr val="557335"/>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36" autoAdjust="0"/>
  </p:normalViewPr>
  <p:slideViewPr>
    <p:cSldViewPr>
      <p:cViewPr>
        <p:scale>
          <a:sx n="81" d="100"/>
          <a:sy n="81" d="100"/>
        </p:scale>
        <p:origin x="-83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4E6D6-C61A-4C5D-AEFD-2A59462D8F68}"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D276-84A5-4F8C-A627-B89887C9A6E0}" type="slidenum">
              <a:rPr lang="en-US" smtClean="0"/>
              <a:t>‹#›</a:t>
            </a:fld>
            <a:endParaRPr lang="en-US"/>
          </a:p>
        </p:txBody>
      </p:sp>
    </p:spTree>
    <p:extLst>
      <p:ext uri="{BB962C8B-B14F-4D97-AF65-F5344CB8AC3E}">
        <p14:creationId xmlns:p14="http://schemas.microsoft.com/office/powerpoint/2010/main" val="315322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AD276-84A5-4F8C-A627-B89887C9A6E0}" type="slidenum">
              <a:rPr lang="en-US" smtClean="0"/>
              <a:t>1</a:t>
            </a:fld>
            <a:endParaRPr lang="en-US"/>
          </a:p>
        </p:txBody>
      </p:sp>
    </p:spTree>
    <p:extLst>
      <p:ext uri="{BB962C8B-B14F-4D97-AF65-F5344CB8AC3E}">
        <p14:creationId xmlns:p14="http://schemas.microsoft.com/office/powerpoint/2010/main" val="156991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Aft>
                <a:spcPts val="600"/>
              </a:spcAft>
              <a:buClr>
                <a:schemeClr val="tx2"/>
              </a:buClr>
              <a:buSzPct val="75000"/>
              <a:buFont typeface="Wingdings" pitchFamily="2" charset="2"/>
              <a:buNone/>
            </a:pPr>
            <a:r>
              <a:rPr lang="en-GB" altLang="en-US" sz="2200" dirty="0" smtClean="0"/>
              <a:t>Partners</a:t>
            </a:r>
            <a:r>
              <a:rPr lang="en-GB" altLang="en-US" sz="2200" baseline="0" dirty="0" smtClean="0"/>
              <a:t> were helpful.  In contrast…had to face stiff opposition.</a:t>
            </a:r>
            <a:endParaRPr lang="en-GB" altLang="en-US" sz="2200" dirty="0" smtClean="0"/>
          </a:p>
        </p:txBody>
      </p:sp>
      <p:sp>
        <p:nvSpPr>
          <p:cNvPr id="4" name="Slide Number Placeholder 3"/>
          <p:cNvSpPr>
            <a:spLocks noGrp="1"/>
          </p:cNvSpPr>
          <p:nvPr>
            <p:ph type="sldNum" sz="quarter" idx="10"/>
          </p:nvPr>
        </p:nvSpPr>
        <p:spPr/>
        <p:txBody>
          <a:bodyPr/>
          <a:lstStyle/>
          <a:p>
            <a:fld id="{3B9AD276-84A5-4F8C-A627-B89887C9A6E0}" type="slidenum">
              <a:rPr lang="en-US" smtClean="0"/>
              <a:t>10</a:t>
            </a:fld>
            <a:endParaRPr lang="en-US"/>
          </a:p>
        </p:txBody>
      </p:sp>
    </p:spTree>
    <p:extLst>
      <p:ext uri="{BB962C8B-B14F-4D97-AF65-F5344CB8AC3E}">
        <p14:creationId xmlns:p14="http://schemas.microsoft.com/office/powerpoint/2010/main" val="132274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600"/>
              </a:spcAft>
              <a:buClr>
                <a:schemeClr val="tx2"/>
              </a:buClr>
              <a:buSzPct val="75000"/>
              <a:buFont typeface="Wingdings" pitchFamily="2" charset="2"/>
              <a:buNone/>
              <a:tabLst/>
              <a:defRPr/>
            </a:pPr>
            <a:r>
              <a:rPr lang="en-US" altLang="en-US" sz="2400" dirty="0" smtClean="0">
                <a:latin typeface="Verdana" pitchFamily="34" charset="0"/>
              </a:rPr>
              <a:t>Gives authority to health and code enforcement officers to require landlords to remediate mold</a:t>
            </a:r>
          </a:p>
          <a:p>
            <a:pPr lvl="1" eaLnBrk="1" hangingPunct="1">
              <a:spcAft>
                <a:spcPts val="600"/>
              </a:spcAft>
              <a:buClr>
                <a:schemeClr val="tx2"/>
              </a:buClr>
              <a:buSzPct val="75000"/>
              <a:buFont typeface="Wingdings" pitchFamily="2" charset="2"/>
              <a:buNone/>
            </a:pPr>
            <a:endParaRPr lang="en-US" sz="2400" dirty="0" smtClean="0"/>
          </a:p>
          <a:p>
            <a:pPr lvl="1" eaLnBrk="1" hangingPunct="1">
              <a:spcAft>
                <a:spcPts val="600"/>
              </a:spcAft>
              <a:buClr>
                <a:schemeClr val="tx2"/>
              </a:buClr>
              <a:buSzPct val="75000"/>
              <a:buFont typeface="Wingdings" pitchFamily="2" charset="2"/>
              <a:buNone/>
            </a:pPr>
            <a:r>
              <a:rPr lang="en-US" sz="2400" dirty="0" smtClean="0"/>
              <a:t>Meaning easily cleanable mold commonly found around sinks, showers, and bathtubs is not substandard unless it is the result of a leak or other defect. </a:t>
            </a:r>
          </a:p>
          <a:p>
            <a:pPr lvl="1" eaLnBrk="1" hangingPunct="1">
              <a:spcAft>
                <a:spcPts val="600"/>
              </a:spcAft>
              <a:buClr>
                <a:schemeClr val="tx2"/>
              </a:buClr>
              <a:buSzPct val="75000"/>
              <a:buFont typeface="Wingdings" pitchFamily="2" charset="2"/>
              <a:buNone/>
            </a:pPr>
            <a:endParaRPr lang="en-US" altLang="en-US" sz="2400" dirty="0" smtClean="0"/>
          </a:p>
          <a:p>
            <a:pPr lvl="1" eaLnBrk="1" hangingPunct="1">
              <a:spcAft>
                <a:spcPts val="600"/>
              </a:spcAft>
              <a:buClr>
                <a:schemeClr val="tx2"/>
              </a:buClr>
              <a:buSzPct val="75000"/>
              <a:buFont typeface="Wingdings" pitchFamily="2" charset="2"/>
              <a:buNone/>
            </a:pPr>
            <a:r>
              <a:rPr lang="en-US" altLang="en-US" sz="2400" dirty="0" smtClean="0"/>
              <a:t>Consistent with existing liability for other substandard conditions</a:t>
            </a:r>
            <a:endParaRPr lang="en-GB" altLang="en-US" sz="2200" dirty="0" smtClean="0"/>
          </a:p>
        </p:txBody>
      </p:sp>
      <p:sp>
        <p:nvSpPr>
          <p:cNvPr id="4" name="Slide Number Placeholder 3"/>
          <p:cNvSpPr>
            <a:spLocks noGrp="1"/>
          </p:cNvSpPr>
          <p:nvPr>
            <p:ph type="sldNum" sz="quarter" idx="10"/>
          </p:nvPr>
        </p:nvSpPr>
        <p:spPr/>
        <p:txBody>
          <a:bodyPr/>
          <a:lstStyle/>
          <a:p>
            <a:fld id="{3B9AD276-84A5-4F8C-A627-B89887C9A6E0}" type="slidenum">
              <a:rPr lang="en-US" smtClean="0"/>
              <a:t>11</a:t>
            </a:fld>
            <a:endParaRPr lang="en-US"/>
          </a:p>
        </p:txBody>
      </p:sp>
    </p:spTree>
    <p:extLst>
      <p:ext uri="{BB962C8B-B14F-4D97-AF65-F5344CB8AC3E}">
        <p14:creationId xmlns:p14="http://schemas.microsoft.com/office/powerpoint/2010/main" val="132274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CACEO, California</a:t>
            </a:r>
            <a:r>
              <a:rPr lang="en-US" baseline="0" dirty="0" smtClean="0"/>
              <a:t> Dept of Public Health </a:t>
            </a:r>
            <a:r>
              <a:rPr lang="en-US" dirty="0" smtClean="0"/>
              <a:t> and ACCEN will be leading the way as well as the Alameda County</a:t>
            </a:r>
            <a:r>
              <a:rPr lang="en-US" baseline="0" dirty="0" smtClean="0"/>
              <a:t> Healthy Homes Dept through the Alliance and a effort to establish a Mold Response Unit in the unincorporated area as well as holding a local Mold workshop for community members and property owners to explain SB 655 and to provide information on best practices to prevent or safely abate mold in the home.</a:t>
            </a:r>
            <a:endParaRPr lang="en-US" dirty="0"/>
          </a:p>
        </p:txBody>
      </p:sp>
      <p:sp>
        <p:nvSpPr>
          <p:cNvPr id="4" name="Slide Number Placeholder 3"/>
          <p:cNvSpPr>
            <a:spLocks noGrp="1"/>
          </p:cNvSpPr>
          <p:nvPr>
            <p:ph type="sldNum" sz="quarter" idx="10"/>
          </p:nvPr>
        </p:nvSpPr>
        <p:spPr/>
        <p:txBody>
          <a:bodyPr/>
          <a:lstStyle/>
          <a:p>
            <a:fld id="{4345B80B-4109-462B-92C4-4EDFF464D46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Aft>
                <a:spcPts val="600"/>
              </a:spcAft>
              <a:buClr>
                <a:schemeClr val="tx2"/>
              </a:buClr>
              <a:buSzPct val="75000"/>
              <a:buFont typeface="Wingdings" pitchFamily="2" charset="2"/>
              <a:buChar char="n"/>
            </a:pPr>
            <a:r>
              <a:rPr lang="en-US" altLang="en-US" sz="2200" dirty="0" smtClean="0">
                <a:latin typeface="Verdana" pitchFamily="34" charset="0"/>
              </a:rPr>
              <a:t>Formed in 2010</a:t>
            </a:r>
          </a:p>
          <a:p>
            <a:pPr lvl="1" eaLnBrk="1" hangingPunct="1">
              <a:spcAft>
                <a:spcPts val="600"/>
              </a:spcAft>
              <a:buClr>
                <a:schemeClr val="tx2"/>
              </a:buClr>
              <a:buSzPct val="75000"/>
              <a:buFont typeface="Wingdings" pitchFamily="2" charset="2"/>
              <a:buChar char="n"/>
            </a:pPr>
            <a:r>
              <a:rPr lang="en-GB" altLang="en-US" sz="2200" dirty="0" smtClean="0"/>
              <a:t>A diverse, multi-sector coalition</a:t>
            </a:r>
          </a:p>
          <a:p>
            <a:pPr lvl="1" eaLnBrk="1" hangingPunct="1">
              <a:spcAft>
                <a:spcPts val="600"/>
              </a:spcAft>
              <a:buClr>
                <a:schemeClr val="tx2"/>
              </a:buClr>
              <a:buSzPct val="75000"/>
              <a:buFont typeface="Wingdings" pitchFamily="2" charset="2"/>
              <a:buNone/>
            </a:pPr>
            <a:endParaRPr lang="en-GB" altLang="en-US" sz="2200" dirty="0" smtClean="0"/>
          </a:p>
        </p:txBody>
      </p:sp>
      <p:sp>
        <p:nvSpPr>
          <p:cNvPr id="4" name="Slide Number Placeholder 3"/>
          <p:cNvSpPr>
            <a:spLocks noGrp="1"/>
          </p:cNvSpPr>
          <p:nvPr>
            <p:ph type="sldNum" sz="quarter" idx="10"/>
          </p:nvPr>
        </p:nvSpPr>
        <p:spPr/>
        <p:txBody>
          <a:bodyPr/>
          <a:lstStyle/>
          <a:p>
            <a:fld id="{3B9AD276-84A5-4F8C-A627-B89887C9A6E0}" type="slidenum">
              <a:rPr lang="en-US" smtClean="0"/>
              <a:t>2</a:t>
            </a:fld>
            <a:endParaRPr lang="en-US"/>
          </a:p>
        </p:txBody>
      </p:sp>
    </p:spTree>
    <p:extLst>
      <p:ext uri="{BB962C8B-B14F-4D97-AF65-F5344CB8AC3E}">
        <p14:creationId xmlns:p14="http://schemas.microsoft.com/office/powerpoint/2010/main" val="132274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achievable goals build capacity and political capital.</a:t>
            </a:r>
            <a:r>
              <a:rPr lang="en-US" baseline="0" dirty="0" smtClean="0"/>
              <a:t>  Stepping stones to more complex and challenging policies (</a:t>
            </a:r>
            <a:r>
              <a:rPr lang="en-US" baseline="0" dirty="0" err="1" smtClean="0"/>
              <a:t>eg</a:t>
            </a:r>
            <a:r>
              <a:rPr lang="en-US" baseline="0" dirty="0" smtClean="0"/>
              <a:t> – mold)</a:t>
            </a:r>
            <a:endParaRPr lang="en-US" dirty="0"/>
          </a:p>
        </p:txBody>
      </p:sp>
      <p:sp>
        <p:nvSpPr>
          <p:cNvPr id="4" name="Slide Number Placeholder 3"/>
          <p:cNvSpPr>
            <a:spLocks noGrp="1"/>
          </p:cNvSpPr>
          <p:nvPr>
            <p:ph type="sldNum" sz="quarter" idx="10"/>
          </p:nvPr>
        </p:nvSpPr>
        <p:spPr/>
        <p:txBody>
          <a:bodyPr/>
          <a:lstStyle/>
          <a:p>
            <a:fld id="{3B9AD276-84A5-4F8C-A627-B89887C9A6E0}" type="slidenum">
              <a:rPr lang="en-US" smtClean="0"/>
              <a:t>3</a:t>
            </a:fld>
            <a:endParaRPr lang="en-US"/>
          </a:p>
        </p:txBody>
      </p:sp>
    </p:spTree>
    <p:extLst>
      <p:ext uri="{BB962C8B-B14F-4D97-AF65-F5344CB8AC3E}">
        <p14:creationId xmlns:p14="http://schemas.microsoft.com/office/powerpoint/2010/main" val="17832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journey begins in 2001 after the legislature influenced by testimonies from TV</a:t>
            </a:r>
            <a:r>
              <a:rPr lang="en-US" baseline="0" dirty="0" smtClean="0"/>
              <a:t> Tonight Show Co Host Ed </a:t>
            </a:r>
            <a:r>
              <a:rPr lang="en-US" baseline="0" dirty="0" err="1" smtClean="0"/>
              <a:t>McMann</a:t>
            </a:r>
            <a:r>
              <a:rPr lang="en-US" baseline="0" dirty="0" smtClean="0"/>
              <a:t> and Environmental Activist </a:t>
            </a:r>
            <a:r>
              <a:rPr lang="en-US" sz="1200" kern="1200" dirty="0" smtClean="0">
                <a:solidFill>
                  <a:schemeClr val="tx1"/>
                </a:solidFill>
                <a:latin typeface="+mn-lt"/>
                <a:ea typeface="+mn-ea"/>
                <a:cs typeface="+mn-cs"/>
              </a:rPr>
              <a:t>Erin </a:t>
            </a:r>
            <a:r>
              <a:rPr lang="en-US" sz="1200" kern="1200" dirty="0" err="1" smtClean="0">
                <a:solidFill>
                  <a:schemeClr val="tx1"/>
                </a:solidFill>
                <a:latin typeface="+mn-lt"/>
                <a:ea typeface="+mn-ea"/>
                <a:cs typeface="+mn-cs"/>
              </a:rPr>
              <a:t>Brockovich</a:t>
            </a:r>
            <a:r>
              <a:rPr lang="en-US" sz="1200" kern="1200" dirty="0" smtClean="0">
                <a:solidFill>
                  <a:schemeClr val="tx1"/>
                </a:solidFill>
                <a:latin typeface="+mn-lt"/>
                <a:ea typeface="+mn-ea"/>
                <a:cs typeface="+mn-cs"/>
              </a:rPr>
              <a:t> passed what</a:t>
            </a:r>
            <a:r>
              <a:rPr lang="en-US" sz="1200" kern="1200" baseline="0" dirty="0" smtClean="0">
                <a:solidFill>
                  <a:schemeClr val="tx1"/>
                </a:solidFill>
                <a:latin typeface="+mn-lt"/>
                <a:ea typeface="+mn-ea"/>
                <a:cs typeface="+mn-cs"/>
              </a:rPr>
              <a:t> became known as the Toxic Mold Protection Act . Side note, Larry Brooks also provided data and testimonies but only to CNN,  Senator Ortiz and her staff as his time to appear at a legislative hearing was bumped by the appearance of Ms. </a:t>
            </a:r>
            <a:r>
              <a:rPr lang="en-US" sz="1200" kern="1200" baseline="0" dirty="0" err="1" smtClean="0">
                <a:solidFill>
                  <a:schemeClr val="tx1"/>
                </a:solidFill>
                <a:latin typeface="+mn-lt"/>
                <a:ea typeface="+mn-ea"/>
                <a:cs typeface="+mn-cs"/>
              </a:rPr>
              <a:t>Brockovich</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45B80B-4109-462B-92C4-4EDFF464D46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Toxic Mold Protection Act of 2001 was enacted to address increasing concerns regarding health effects from exposure to indoor molds and to provide Californians with guidelines or standards for the safe and effective removal of molds from buildings. This statute directs the California Department of Health Services (DHS) to determine the feasibility of identifying permissible exposure limits (PELs) for indoor molds, as well as to convene a stakeholder task force to consult with DHS in developing enforceable standards and voluntary guidelines to prevent health conditions that may arise from exposure to or remediation of damp or moldy indoor environments. </a:t>
            </a:r>
          </a:p>
          <a:p>
            <a:endParaRPr lang="en-US" dirty="0" smtClean="0"/>
          </a:p>
          <a:p>
            <a:r>
              <a:rPr lang="en-US" dirty="0" smtClean="0"/>
              <a:t>June 2005, determined that it would be very difficult to establish a PEL for mold in buildings because of inadequate toxicity data, the wide variety of potentially harmful molds and their toxins, and other factors that affect indoor air quality. DHS did determine that to protect human health, indoor dampness, water intrusion, and fungal growth must be prevented</a:t>
            </a:r>
            <a:endParaRPr lang="en-US" dirty="0"/>
          </a:p>
        </p:txBody>
      </p:sp>
      <p:sp>
        <p:nvSpPr>
          <p:cNvPr id="4" name="Slide Number Placeholder 3"/>
          <p:cNvSpPr>
            <a:spLocks noGrp="1"/>
          </p:cNvSpPr>
          <p:nvPr>
            <p:ph type="sldNum" sz="quarter" idx="10"/>
          </p:nvPr>
        </p:nvSpPr>
        <p:spPr/>
        <p:txBody>
          <a:bodyPr/>
          <a:lstStyle/>
          <a:p>
            <a:fld id="{4345B80B-4109-462B-92C4-4EDFF464D46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Reluctance by regulatory personnel and rental industry to address mold except when clear evidence of water intrusion</a:t>
            </a:r>
            <a:r>
              <a:rPr lang="en-US" baseline="0" dirty="0" smtClean="0"/>
              <a:t> such as roof leaks and broken plumbing. </a:t>
            </a:r>
            <a:endParaRPr lang="en-US" dirty="0"/>
          </a:p>
        </p:txBody>
      </p:sp>
      <p:sp>
        <p:nvSpPr>
          <p:cNvPr id="4" name="Slide Number Placeholder 3"/>
          <p:cNvSpPr>
            <a:spLocks noGrp="1"/>
          </p:cNvSpPr>
          <p:nvPr>
            <p:ph type="sldNum" sz="quarter" idx="10"/>
          </p:nvPr>
        </p:nvSpPr>
        <p:spPr/>
        <p:txBody>
          <a:bodyPr/>
          <a:lstStyle/>
          <a:p>
            <a:fld id="{4345B80B-4109-462B-92C4-4EDFF464D46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Conclusion:  Regulators do not have to know PELs to identify mold as a substandard housing condition that can affect the health/safety of the occupant. Nor do they need to see the source of water if they can see the mold </a:t>
            </a:r>
          </a:p>
          <a:p>
            <a:endParaRPr lang="en-US" dirty="0"/>
          </a:p>
        </p:txBody>
      </p:sp>
      <p:sp>
        <p:nvSpPr>
          <p:cNvPr id="4" name="Slide Number Placeholder 3"/>
          <p:cNvSpPr>
            <a:spLocks noGrp="1"/>
          </p:cNvSpPr>
          <p:nvPr>
            <p:ph type="sldNum" sz="quarter" idx="10"/>
          </p:nvPr>
        </p:nvSpPr>
        <p:spPr/>
        <p:txBody>
          <a:bodyPr/>
          <a:lstStyle/>
          <a:p>
            <a:fld id="{4345B80B-4109-462B-92C4-4EDFF464D46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Aft>
                <a:spcPts val="600"/>
              </a:spcAft>
              <a:buClr>
                <a:schemeClr val="tx2"/>
              </a:buClr>
              <a:buSzPct val="75000"/>
              <a:buFont typeface="Wingdings" pitchFamily="2" charset="2"/>
              <a:buNone/>
            </a:pPr>
            <a:r>
              <a:rPr lang="en-GB" altLang="en-US" sz="2200" dirty="0" smtClean="0"/>
              <a:t>Coalition </a:t>
            </a:r>
            <a:r>
              <a:rPr lang="en-GB" altLang="en-US" sz="2200" dirty="0" err="1" smtClean="0"/>
              <a:t>ID’d</a:t>
            </a:r>
            <a:r>
              <a:rPr lang="en-GB" altLang="en-US" sz="2200" dirty="0" smtClean="0"/>
              <a:t> problem – inconsistent</a:t>
            </a:r>
            <a:r>
              <a:rPr lang="en-GB" altLang="en-US" sz="2200" baseline="0" dirty="0" smtClean="0"/>
              <a:t> enforcement across state due to a lack of clarity in state code</a:t>
            </a:r>
          </a:p>
          <a:p>
            <a:pPr lvl="1" eaLnBrk="1" hangingPunct="1">
              <a:spcAft>
                <a:spcPts val="600"/>
              </a:spcAft>
              <a:buClr>
                <a:schemeClr val="tx2"/>
              </a:buClr>
              <a:buSzPct val="75000"/>
              <a:buFont typeface="Wingdings" pitchFamily="2" charset="2"/>
              <a:buNone/>
            </a:pPr>
            <a:r>
              <a:rPr lang="en-GB" altLang="en-US" sz="2200" baseline="0" dirty="0" smtClean="0"/>
              <a:t>CHHC developed and proposed a policy clearing up ambiguity in code in relation to </a:t>
            </a:r>
            <a:r>
              <a:rPr lang="en-GB" altLang="en-US" sz="2200" baseline="0" dirty="0" err="1" smtClean="0"/>
              <a:t>mold</a:t>
            </a:r>
            <a:r>
              <a:rPr lang="en-GB" altLang="en-US" sz="2200" baseline="0" dirty="0" smtClean="0"/>
              <a:t> to lawmakers</a:t>
            </a:r>
          </a:p>
          <a:p>
            <a:pPr lvl="1" eaLnBrk="1" hangingPunct="1">
              <a:spcAft>
                <a:spcPts val="600"/>
              </a:spcAft>
              <a:buClr>
                <a:schemeClr val="tx2"/>
              </a:buClr>
              <a:buSzPct val="75000"/>
              <a:buFont typeface="Wingdings" pitchFamily="2" charset="2"/>
              <a:buNone/>
            </a:pPr>
            <a:endParaRPr lang="en-GB" altLang="en-US" sz="2200" baseline="0" dirty="0" smtClean="0"/>
          </a:p>
          <a:p>
            <a:pPr lvl="1" eaLnBrk="1" hangingPunct="1">
              <a:spcAft>
                <a:spcPts val="600"/>
              </a:spcAft>
              <a:buClr>
                <a:schemeClr val="tx2"/>
              </a:buClr>
              <a:buSzPct val="75000"/>
              <a:buFont typeface="Wingdings" pitchFamily="2" charset="2"/>
              <a:buNone/>
            </a:pPr>
            <a:r>
              <a:rPr lang="en-GB" altLang="en-US" sz="2200" baseline="0" dirty="0" err="1" smtClean="0"/>
              <a:t>Sen</a:t>
            </a:r>
            <a:r>
              <a:rPr lang="en-GB" altLang="en-US" sz="2200" baseline="0" dirty="0" smtClean="0"/>
              <a:t> Mitchell introduced the bill</a:t>
            </a:r>
          </a:p>
          <a:p>
            <a:pPr lvl="1" eaLnBrk="1" hangingPunct="1">
              <a:spcAft>
                <a:spcPts val="600"/>
              </a:spcAft>
              <a:buClr>
                <a:schemeClr val="tx2"/>
              </a:buClr>
              <a:buSzPct val="75000"/>
              <a:buFont typeface="Wingdings" pitchFamily="2" charset="2"/>
              <a:buNone/>
            </a:pPr>
            <a:r>
              <a:rPr lang="en-GB" altLang="en-US" sz="2200" baseline="0" dirty="0" smtClean="0"/>
              <a:t>CHHC members lead the advocacy/lobbying efforts and efforts to engage CHHC members in the process</a:t>
            </a:r>
          </a:p>
        </p:txBody>
      </p:sp>
      <p:sp>
        <p:nvSpPr>
          <p:cNvPr id="4" name="Slide Number Placeholder 3"/>
          <p:cNvSpPr>
            <a:spLocks noGrp="1"/>
          </p:cNvSpPr>
          <p:nvPr>
            <p:ph type="sldNum" sz="quarter" idx="10"/>
          </p:nvPr>
        </p:nvSpPr>
        <p:spPr/>
        <p:txBody>
          <a:bodyPr/>
          <a:lstStyle/>
          <a:p>
            <a:fld id="{3B9AD276-84A5-4F8C-A627-B89887C9A6E0}" type="slidenum">
              <a:rPr lang="en-US" smtClean="0"/>
              <a:t>8</a:t>
            </a:fld>
            <a:endParaRPr lang="en-US"/>
          </a:p>
        </p:txBody>
      </p:sp>
    </p:spTree>
    <p:extLst>
      <p:ext uri="{BB962C8B-B14F-4D97-AF65-F5344CB8AC3E}">
        <p14:creationId xmlns:p14="http://schemas.microsoft.com/office/powerpoint/2010/main" val="132274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Start with </a:t>
            </a:r>
            <a:r>
              <a:rPr lang="en-US" baseline="0" dirty="0" smtClean="0"/>
              <a:t>winning an NBA Championship and </a:t>
            </a:r>
            <a:r>
              <a:rPr lang="en-US" dirty="0" smtClean="0"/>
              <a:t>gaining</a:t>
            </a:r>
            <a:r>
              <a:rPr lang="en-US" baseline="0" dirty="0" smtClean="0"/>
              <a:t> the support of Alameda County Board of Supervisors LOL!  Truthfully the Board of Sups was a big win because it got their Legislative Advocate in the State Capitol on board with the legislation so he could begin to garner support. Plus the ACHHD JPA is made up of City Council members from four major cities in our county.  Getting Tenant Rights Groups  working with Landlord Groups </a:t>
            </a:r>
          </a:p>
          <a:p>
            <a:r>
              <a:rPr lang="en-US" sz="1200" b="1" kern="1200" baseline="0" dirty="0" smtClean="0">
                <a:solidFill>
                  <a:schemeClr val="tx1"/>
                </a:solidFill>
                <a:latin typeface="+mn-lt"/>
                <a:ea typeface="+mn-ea"/>
                <a:cs typeface="+mn-cs"/>
              </a:rPr>
              <a:t>Support</a:t>
            </a:r>
          </a:p>
          <a:p>
            <a:r>
              <a:rPr lang="en-US" sz="1200" kern="1200" baseline="0" dirty="0" smtClean="0">
                <a:solidFill>
                  <a:schemeClr val="tx1"/>
                </a:solidFill>
                <a:latin typeface="+mn-lt"/>
                <a:ea typeface="+mn-ea"/>
                <a:cs typeface="+mn-cs"/>
              </a:rPr>
              <a:t>California Association of Code Enforcement</a:t>
            </a:r>
          </a:p>
          <a:p>
            <a:r>
              <a:rPr lang="en-US" sz="1200" kern="1200" baseline="0" dirty="0" smtClean="0">
                <a:solidFill>
                  <a:schemeClr val="tx1"/>
                </a:solidFill>
                <a:latin typeface="+mn-lt"/>
                <a:ea typeface="+mn-ea"/>
                <a:cs typeface="+mn-cs"/>
              </a:rPr>
              <a:t>Officers (Sponsor)</a:t>
            </a:r>
          </a:p>
          <a:p>
            <a:r>
              <a:rPr lang="en-US" sz="1200" kern="1200" baseline="0" dirty="0" smtClean="0">
                <a:solidFill>
                  <a:schemeClr val="tx1"/>
                </a:solidFill>
                <a:latin typeface="+mn-lt"/>
                <a:ea typeface="+mn-ea"/>
                <a:cs typeface="+mn-cs"/>
              </a:rPr>
              <a:t>Regional Asthma Management and</a:t>
            </a:r>
          </a:p>
          <a:p>
            <a:r>
              <a:rPr lang="en-US" sz="1200" kern="1200" baseline="0" dirty="0" smtClean="0">
                <a:solidFill>
                  <a:schemeClr val="tx1"/>
                </a:solidFill>
                <a:latin typeface="+mn-lt"/>
                <a:ea typeface="+mn-ea"/>
                <a:cs typeface="+mn-cs"/>
              </a:rPr>
              <a:t>Prevention (Sponsor)</a:t>
            </a:r>
          </a:p>
          <a:p>
            <a:r>
              <a:rPr lang="en-US" sz="1200" kern="1200" baseline="0" dirty="0" smtClean="0">
                <a:solidFill>
                  <a:schemeClr val="tx1"/>
                </a:solidFill>
                <a:latin typeface="+mn-lt"/>
                <a:ea typeface="+mn-ea"/>
                <a:cs typeface="+mn-cs"/>
              </a:rPr>
              <a:t>Alameda County Board of Supervisors</a:t>
            </a:r>
          </a:p>
          <a:p>
            <a:r>
              <a:rPr lang="en-US" sz="1200" kern="1200" baseline="0" dirty="0" smtClean="0">
                <a:solidFill>
                  <a:schemeClr val="tx1"/>
                </a:solidFill>
                <a:latin typeface="+mn-lt"/>
                <a:ea typeface="+mn-ea"/>
                <a:cs typeface="+mn-cs"/>
              </a:rPr>
              <a:t>Alameda County Healthy Homes</a:t>
            </a:r>
          </a:p>
          <a:p>
            <a:r>
              <a:rPr lang="en-US" sz="1200" kern="1200" baseline="0" dirty="0" smtClean="0">
                <a:solidFill>
                  <a:schemeClr val="tx1"/>
                </a:solidFill>
                <a:latin typeface="+mn-lt"/>
                <a:ea typeface="+mn-ea"/>
                <a:cs typeface="+mn-cs"/>
              </a:rPr>
              <a:t>Department Joint Powers Authority</a:t>
            </a:r>
          </a:p>
          <a:p>
            <a:r>
              <a:rPr lang="en-US" sz="1200" kern="1200" baseline="0" dirty="0" smtClean="0">
                <a:solidFill>
                  <a:schemeClr val="tx1"/>
                </a:solidFill>
                <a:latin typeface="+mn-lt"/>
                <a:ea typeface="+mn-ea"/>
                <a:cs typeface="+mn-cs"/>
              </a:rPr>
              <a:t>American Lung Association – California</a:t>
            </a:r>
          </a:p>
          <a:p>
            <a:r>
              <a:rPr lang="en-US" sz="1200" kern="1200" baseline="0" dirty="0" smtClean="0">
                <a:solidFill>
                  <a:schemeClr val="tx1"/>
                </a:solidFill>
                <a:latin typeface="+mn-lt"/>
                <a:ea typeface="+mn-ea"/>
                <a:cs typeface="+mn-cs"/>
              </a:rPr>
              <a:t>Breathe California –Golden Gate</a:t>
            </a:r>
          </a:p>
          <a:p>
            <a:r>
              <a:rPr lang="en-US" sz="1200" kern="1200" baseline="0" dirty="0" smtClean="0">
                <a:solidFill>
                  <a:schemeClr val="tx1"/>
                </a:solidFill>
                <a:latin typeface="+mn-lt"/>
                <a:ea typeface="+mn-ea"/>
                <a:cs typeface="+mn-cs"/>
              </a:rPr>
              <a:t>California Pan Ethnic Health Network</a:t>
            </a:r>
          </a:p>
          <a:p>
            <a:r>
              <a:rPr lang="en-US" sz="1200" kern="1200" baseline="0" dirty="0" err="1" smtClean="0">
                <a:solidFill>
                  <a:schemeClr val="tx1"/>
                </a:solidFill>
                <a:latin typeface="+mn-lt"/>
                <a:ea typeface="+mn-ea"/>
                <a:cs typeface="+mn-cs"/>
              </a:rPr>
              <a:t>Cardino</a:t>
            </a:r>
            <a:r>
              <a:rPr lang="en-US" sz="1200" kern="1200" baseline="0" dirty="0" smtClean="0">
                <a:solidFill>
                  <a:schemeClr val="tx1"/>
                </a:solidFill>
                <a:latin typeface="+mn-lt"/>
                <a:ea typeface="+mn-ea"/>
                <a:cs typeface="+mn-cs"/>
              </a:rPr>
              <a:t> Inc.</a:t>
            </a:r>
          </a:p>
          <a:p>
            <a:r>
              <a:rPr lang="en-US" sz="1200" kern="1200" baseline="0" dirty="0" smtClean="0">
                <a:solidFill>
                  <a:schemeClr val="tx1"/>
                </a:solidFill>
                <a:latin typeface="+mn-lt"/>
                <a:ea typeface="+mn-ea"/>
                <a:cs typeface="+mn-cs"/>
              </a:rPr>
              <a:t>Center for California Homeowner</a:t>
            </a:r>
          </a:p>
          <a:p>
            <a:r>
              <a:rPr lang="en-US" sz="1200" kern="1200" baseline="0" dirty="0" smtClean="0">
                <a:solidFill>
                  <a:schemeClr val="tx1"/>
                </a:solidFill>
                <a:latin typeface="+mn-lt"/>
                <a:ea typeface="+mn-ea"/>
                <a:cs typeface="+mn-cs"/>
              </a:rPr>
              <a:t>Association Law</a:t>
            </a:r>
          </a:p>
          <a:p>
            <a:r>
              <a:rPr lang="en-US" sz="1200" kern="1200" baseline="0" dirty="0" smtClean="0">
                <a:solidFill>
                  <a:schemeClr val="tx1"/>
                </a:solidFill>
                <a:latin typeface="+mn-lt"/>
                <a:ea typeface="+mn-ea"/>
                <a:cs typeface="+mn-cs"/>
              </a:rPr>
              <a:t>City of Emeryville</a:t>
            </a:r>
          </a:p>
          <a:p>
            <a:r>
              <a:rPr lang="en-US" sz="1200" kern="1200" baseline="0" dirty="0" smtClean="0">
                <a:solidFill>
                  <a:schemeClr val="tx1"/>
                </a:solidFill>
                <a:latin typeface="+mn-lt"/>
                <a:ea typeface="+mn-ea"/>
                <a:cs typeface="+mn-cs"/>
              </a:rPr>
              <a:t>City of Fremont</a:t>
            </a:r>
          </a:p>
          <a:p>
            <a:r>
              <a:rPr lang="en-US" sz="1200" kern="1200" baseline="0" dirty="0" err="1" smtClean="0">
                <a:solidFill>
                  <a:schemeClr val="tx1"/>
                </a:solidFill>
                <a:latin typeface="+mn-lt"/>
                <a:ea typeface="+mn-ea"/>
                <a:cs typeface="+mn-cs"/>
              </a:rPr>
              <a:t>Causa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Justa:Just</a:t>
            </a:r>
            <a:r>
              <a:rPr lang="en-US" sz="1200" kern="1200" baseline="0" dirty="0" smtClean="0">
                <a:solidFill>
                  <a:schemeClr val="tx1"/>
                </a:solidFill>
                <a:latin typeface="+mn-lt"/>
                <a:ea typeface="+mn-ea"/>
                <a:cs typeface="+mn-cs"/>
              </a:rPr>
              <a:t> Cause</a:t>
            </a:r>
          </a:p>
          <a:p>
            <a:r>
              <a:rPr lang="en-US" sz="1200" kern="1200" baseline="0" dirty="0" smtClean="0">
                <a:solidFill>
                  <a:schemeClr val="tx1"/>
                </a:solidFill>
                <a:latin typeface="+mn-lt"/>
                <a:ea typeface="+mn-ea"/>
                <a:cs typeface="+mn-cs"/>
              </a:rPr>
              <a:t>Coalition for Economic Survival</a:t>
            </a:r>
          </a:p>
          <a:p>
            <a:r>
              <a:rPr lang="en-US" sz="1200" kern="1200" baseline="0" dirty="0" smtClean="0">
                <a:solidFill>
                  <a:schemeClr val="tx1"/>
                </a:solidFill>
                <a:latin typeface="+mn-lt"/>
                <a:ea typeface="+mn-ea"/>
                <a:cs typeface="+mn-cs"/>
              </a:rPr>
              <a:t>Community Action to Fight Asthma</a:t>
            </a:r>
          </a:p>
          <a:p>
            <a:r>
              <a:rPr lang="en-US" sz="1200" kern="1200" baseline="0" dirty="0" smtClean="0">
                <a:solidFill>
                  <a:schemeClr val="tx1"/>
                </a:solidFill>
                <a:latin typeface="+mn-lt"/>
                <a:ea typeface="+mn-ea"/>
                <a:cs typeface="+mn-cs"/>
              </a:rPr>
              <a:t>East Bay Community Law Center</a:t>
            </a:r>
          </a:p>
          <a:p>
            <a:r>
              <a:rPr lang="en-US" sz="1200" kern="1200" baseline="0" dirty="0" smtClean="0">
                <a:solidFill>
                  <a:schemeClr val="tx1"/>
                </a:solidFill>
                <a:latin typeface="+mn-lt"/>
                <a:ea typeface="+mn-ea"/>
                <a:cs typeface="+mn-cs"/>
              </a:rPr>
              <a:t>Esperanza Community Housing Association</a:t>
            </a:r>
          </a:p>
          <a:p>
            <a:r>
              <a:rPr lang="en-US" sz="1200" kern="1200" baseline="0" dirty="0" smtClean="0">
                <a:solidFill>
                  <a:schemeClr val="tx1"/>
                </a:solidFill>
                <a:latin typeface="+mn-lt"/>
                <a:ea typeface="+mn-ea"/>
                <a:cs typeface="+mn-cs"/>
              </a:rPr>
              <a:t>Healthy Homes Collaborative</a:t>
            </a:r>
          </a:p>
          <a:p>
            <a:r>
              <a:rPr lang="en-US" sz="1200" kern="1200" baseline="0" dirty="0" smtClean="0">
                <a:solidFill>
                  <a:schemeClr val="tx1"/>
                </a:solidFill>
                <a:latin typeface="+mn-lt"/>
                <a:ea typeface="+mn-ea"/>
                <a:cs typeface="+mn-cs"/>
              </a:rPr>
              <a:t>Housing California</a:t>
            </a:r>
          </a:p>
          <a:p>
            <a:r>
              <a:rPr lang="en-US" sz="1200" kern="1200" baseline="0" dirty="0" err="1" smtClean="0">
                <a:solidFill>
                  <a:schemeClr val="tx1"/>
                </a:solidFill>
                <a:latin typeface="+mn-lt"/>
                <a:ea typeface="+mn-ea"/>
                <a:cs typeface="+mn-cs"/>
              </a:rPr>
              <a:t>Inquilinos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Unidos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Kern County Asthma Coalition</a:t>
            </a:r>
          </a:p>
          <a:p>
            <a:r>
              <a:rPr lang="en-US" sz="1200" kern="1200" baseline="0" dirty="0" err="1" smtClean="0">
                <a:solidFill>
                  <a:schemeClr val="tx1"/>
                </a:solidFill>
                <a:latin typeface="+mn-lt"/>
                <a:ea typeface="+mn-ea"/>
                <a:cs typeface="+mn-cs"/>
              </a:rPr>
              <a:t>Koreatown</a:t>
            </a:r>
            <a:r>
              <a:rPr lang="en-US" sz="1200" kern="1200" baseline="0" dirty="0" smtClean="0">
                <a:solidFill>
                  <a:schemeClr val="tx1"/>
                </a:solidFill>
                <a:latin typeface="+mn-lt"/>
                <a:ea typeface="+mn-ea"/>
                <a:cs typeface="+mn-cs"/>
              </a:rPr>
              <a:t> Immigrant Workers Alliance</a:t>
            </a:r>
          </a:p>
          <a:p>
            <a:r>
              <a:rPr lang="en-US" sz="1200" kern="1200" baseline="0" dirty="0" smtClean="0">
                <a:solidFill>
                  <a:schemeClr val="tx1"/>
                </a:solidFill>
                <a:latin typeface="+mn-lt"/>
                <a:ea typeface="+mn-ea"/>
                <a:cs typeface="+mn-cs"/>
              </a:rPr>
              <a:t>Legal Aid of Marin</a:t>
            </a:r>
          </a:p>
          <a:p>
            <a:r>
              <a:rPr lang="en-US" sz="1200" kern="1200" baseline="0" dirty="0" smtClean="0">
                <a:solidFill>
                  <a:schemeClr val="tx1"/>
                </a:solidFill>
                <a:latin typeface="+mn-lt"/>
                <a:ea typeface="+mn-ea"/>
                <a:cs typeface="+mn-cs"/>
              </a:rPr>
              <a:t>Long Beach Alliance for Children with</a:t>
            </a:r>
          </a:p>
          <a:p>
            <a:r>
              <a:rPr lang="en-US" sz="1200" kern="1200" baseline="0" dirty="0" smtClean="0">
                <a:solidFill>
                  <a:schemeClr val="tx1"/>
                </a:solidFill>
                <a:latin typeface="+mn-lt"/>
                <a:ea typeface="+mn-ea"/>
                <a:cs typeface="+mn-cs"/>
              </a:rPr>
              <a:t>Asthma</a:t>
            </a:r>
          </a:p>
          <a:p>
            <a:r>
              <a:rPr lang="en-US" sz="1200" kern="1200" baseline="0" dirty="0" smtClean="0">
                <a:solidFill>
                  <a:schemeClr val="tx1"/>
                </a:solidFill>
                <a:latin typeface="+mn-lt"/>
                <a:ea typeface="+mn-ea"/>
                <a:cs typeface="+mn-cs"/>
              </a:rPr>
              <a:t>Oakland Tenant’s Union</a:t>
            </a:r>
          </a:p>
          <a:p>
            <a:r>
              <a:rPr lang="en-US" sz="1200" kern="1200" baseline="0" dirty="0" smtClean="0">
                <a:solidFill>
                  <a:schemeClr val="tx1"/>
                </a:solidFill>
                <a:latin typeface="+mn-lt"/>
                <a:ea typeface="+mn-ea"/>
                <a:cs typeface="+mn-cs"/>
              </a:rPr>
              <a:t>Pacoima Beautiful</a:t>
            </a:r>
          </a:p>
          <a:p>
            <a:r>
              <a:rPr lang="en-US" sz="1200" kern="1200" baseline="0" dirty="0" smtClean="0">
                <a:solidFill>
                  <a:schemeClr val="tx1"/>
                </a:solidFill>
                <a:latin typeface="+mn-lt"/>
                <a:ea typeface="+mn-ea"/>
                <a:cs typeface="+mn-cs"/>
              </a:rPr>
              <a:t>Physicians for Social Responsibility – Los</a:t>
            </a:r>
          </a:p>
          <a:p>
            <a:r>
              <a:rPr lang="en-US" sz="1200" kern="1200" baseline="0" dirty="0" smtClean="0">
                <a:solidFill>
                  <a:schemeClr val="tx1"/>
                </a:solidFill>
                <a:latin typeface="+mn-lt"/>
                <a:ea typeface="+mn-ea"/>
                <a:cs typeface="+mn-cs"/>
              </a:rPr>
              <a:t>Angeles</a:t>
            </a:r>
          </a:p>
          <a:p>
            <a:r>
              <a:rPr lang="en-US" sz="1200" kern="1200" baseline="0" dirty="0" smtClean="0">
                <a:solidFill>
                  <a:schemeClr val="tx1"/>
                </a:solidFill>
                <a:latin typeface="+mn-lt"/>
                <a:ea typeface="+mn-ea"/>
                <a:cs typeface="+mn-cs"/>
              </a:rPr>
              <a:t>Public Health Institute</a:t>
            </a:r>
          </a:p>
          <a:p>
            <a:r>
              <a:rPr lang="en-US" sz="1200" kern="1200" baseline="0" dirty="0" smtClean="0">
                <a:solidFill>
                  <a:schemeClr val="tx1"/>
                </a:solidFill>
                <a:latin typeface="+mn-lt"/>
                <a:ea typeface="+mn-ea"/>
                <a:cs typeface="+mn-cs"/>
              </a:rPr>
              <a:t>St. John’s Well Child &amp; Family Center</a:t>
            </a:r>
          </a:p>
          <a:p>
            <a:r>
              <a:rPr lang="en-US" sz="1200" kern="1200" baseline="0" dirty="0" smtClean="0">
                <a:solidFill>
                  <a:schemeClr val="tx1"/>
                </a:solidFill>
                <a:latin typeface="+mn-lt"/>
                <a:ea typeface="+mn-ea"/>
                <a:cs typeface="+mn-cs"/>
              </a:rPr>
              <a:t>San Francisco Asthma Task Force</a:t>
            </a:r>
          </a:p>
          <a:p>
            <a:r>
              <a:rPr lang="en-US" sz="1200" kern="1200" baseline="0" dirty="0" smtClean="0">
                <a:solidFill>
                  <a:schemeClr val="tx1"/>
                </a:solidFill>
                <a:latin typeface="+mn-lt"/>
                <a:ea typeface="+mn-ea"/>
                <a:cs typeface="+mn-cs"/>
              </a:rPr>
              <a:t>Society for Allergy Friendly Environmental</a:t>
            </a:r>
          </a:p>
          <a:p>
            <a:r>
              <a:rPr lang="en-US" sz="1200" kern="1200" baseline="0" dirty="0" smtClean="0">
                <a:solidFill>
                  <a:schemeClr val="tx1"/>
                </a:solidFill>
                <a:latin typeface="+mn-lt"/>
                <a:ea typeface="+mn-ea"/>
                <a:cs typeface="+mn-cs"/>
              </a:rPr>
              <a:t>Gardening</a:t>
            </a:r>
          </a:p>
          <a:p>
            <a:r>
              <a:rPr lang="en-US" sz="1200" kern="1200" baseline="0" dirty="0" smtClean="0">
                <a:solidFill>
                  <a:schemeClr val="tx1"/>
                </a:solidFill>
                <a:latin typeface="+mn-lt"/>
                <a:ea typeface="+mn-ea"/>
                <a:cs typeface="+mn-cs"/>
              </a:rPr>
              <a:t>Sonoma County Asthma Coalition</a:t>
            </a:r>
          </a:p>
          <a:p>
            <a:r>
              <a:rPr lang="en-US" sz="1200" kern="1200" baseline="0" dirty="0" smtClean="0">
                <a:solidFill>
                  <a:schemeClr val="tx1"/>
                </a:solidFill>
                <a:latin typeface="+mn-lt"/>
                <a:ea typeface="+mn-ea"/>
                <a:cs typeface="+mn-cs"/>
              </a:rPr>
              <a:t>Western Center on Law and Poverty</a:t>
            </a:r>
          </a:p>
          <a:p>
            <a:r>
              <a:rPr lang="en-US" sz="1200" kern="1200" baseline="0" dirty="0" smtClean="0">
                <a:solidFill>
                  <a:schemeClr val="tx1"/>
                </a:solidFill>
                <a:latin typeface="+mn-lt"/>
                <a:ea typeface="+mn-ea"/>
                <a:cs typeface="+mn-cs"/>
              </a:rPr>
              <a:t>West Oakland Environmental Indicators</a:t>
            </a:r>
          </a:p>
          <a:p>
            <a:r>
              <a:rPr lang="en-US" sz="1200" kern="1200" baseline="0" dirty="0" smtClean="0">
                <a:solidFill>
                  <a:schemeClr val="tx1"/>
                </a:solidFill>
                <a:latin typeface="+mn-lt"/>
                <a:ea typeface="+mn-ea"/>
                <a:cs typeface="+mn-cs"/>
              </a:rPr>
              <a:t>Project</a:t>
            </a:r>
          </a:p>
          <a:p>
            <a:r>
              <a:rPr lang="en-US" sz="1200" kern="1200" baseline="0" dirty="0" smtClean="0">
                <a:solidFill>
                  <a:schemeClr val="tx1"/>
                </a:solidFill>
                <a:latin typeface="+mn-lt"/>
                <a:ea typeface="+mn-ea"/>
                <a:cs typeface="+mn-cs"/>
              </a:rPr>
              <a:t>Wilma Chan, District 3 Supervisor,</a:t>
            </a:r>
          </a:p>
          <a:p>
            <a:r>
              <a:rPr lang="en-US" sz="1200" kern="1200" baseline="0" dirty="0" smtClean="0">
                <a:solidFill>
                  <a:schemeClr val="tx1"/>
                </a:solidFill>
                <a:latin typeface="+mn-lt"/>
                <a:ea typeface="+mn-ea"/>
                <a:cs typeface="+mn-cs"/>
              </a:rPr>
              <a:t>Alameda County Board of Supervisors</a:t>
            </a:r>
            <a:endParaRPr lang="en-US" dirty="0"/>
          </a:p>
        </p:txBody>
      </p:sp>
      <p:sp>
        <p:nvSpPr>
          <p:cNvPr id="4" name="Slide Number Placeholder 3"/>
          <p:cNvSpPr>
            <a:spLocks noGrp="1"/>
          </p:cNvSpPr>
          <p:nvPr>
            <p:ph type="sldNum" sz="quarter" idx="10"/>
          </p:nvPr>
        </p:nvSpPr>
        <p:spPr/>
        <p:txBody>
          <a:bodyPr/>
          <a:lstStyle/>
          <a:p>
            <a:fld id="{4345B80B-4109-462B-92C4-4EDFF464D46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1AFD55-CF17-4FEE-B2B4-601155A36F60}"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320456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AFD55-CF17-4FEE-B2B4-601155A36F60}"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3255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AFD55-CF17-4FEE-B2B4-601155A36F60}"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295800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AFD55-CF17-4FEE-B2B4-601155A36F60}"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145444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1AFD55-CF17-4FEE-B2B4-601155A36F60}"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109188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1AFD55-CF17-4FEE-B2B4-601155A36F60}"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404063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1AFD55-CF17-4FEE-B2B4-601155A36F60}"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11565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1AFD55-CF17-4FEE-B2B4-601155A36F60}"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111195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AFD55-CF17-4FEE-B2B4-601155A36F60}"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77021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AFD55-CF17-4FEE-B2B4-601155A36F60}"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122872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AFD55-CF17-4FEE-B2B4-601155A36F60}"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47870-F025-4099-B99A-E5D9AD51A326}" type="slidenum">
              <a:rPr lang="en-US" smtClean="0"/>
              <a:t>‹#›</a:t>
            </a:fld>
            <a:endParaRPr lang="en-US"/>
          </a:p>
        </p:txBody>
      </p:sp>
    </p:spTree>
    <p:extLst>
      <p:ext uri="{BB962C8B-B14F-4D97-AF65-F5344CB8AC3E}">
        <p14:creationId xmlns:p14="http://schemas.microsoft.com/office/powerpoint/2010/main" val="416080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AFD55-CF17-4FEE-B2B4-601155A36F60}"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47870-F025-4099-B99A-E5D9AD51A326}" type="slidenum">
              <a:rPr lang="en-US" smtClean="0"/>
              <a:t>‹#›</a:t>
            </a:fld>
            <a:endParaRPr lang="en-US"/>
          </a:p>
        </p:txBody>
      </p:sp>
    </p:spTree>
    <p:extLst>
      <p:ext uri="{BB962C8B-B14F-4D97-AF65-F5344CB8AC3E}">
        <p14:creationId xmlns:p14="http://schemas.microsoft.com/office/powerpoint/2010/main" val="168549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google.com/url?sa=i&amp;rct=j&amp;q=&amp;esrc=s&amp;source=images&amp;cd=&amp;cad=rja&amp;uact=8&amp;ved=0ahUKEwjnsta6zr7JAhWB1R4KHUm-Bs0QjRwIBw&amp;url=http://www.ecobuildingpulse.com/news/national-healthy-housing-standard-released_o&amp;psig=AFQjCNG8tGlWwjzTHOY0a1pctbVS-zRQXQ&amp;ust=1449194276426679" TargetMode="External"/><Relationship Id="rId5" Type="http://schemas.openxmlformats.org/officeDocument/2006/relationships/image" Target="../media/image5.gif"/><Relationship Id="rId4" Type="http://schemas.openxmlformats.org/officeDocument/2006/relationships/hyperlink" Target="http://www.google.com/url?sa=i&amp;rct=j&amp;q=&amp;esrc=s&amp;source=images&amp;cd=&amp;cad=rja&amp;uact=8&amp;ved=0ahUKEwiSi6rXur7JAhXIPT4KHZc1CEsQjRwIBw&amp;url=http://www.caceo.us/&amp;psig=AFQjCNEl6ShobSTdk2g-QgUopuSULWofvg&amp;ust=14491897334747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png"/><Relationship Id="rId18" Type="http://schemas.openxmlformats.org/officeDocument/2006/relationships/hyperlink" Target="http://www.google.com/url?sa=i&amp;rct=j&amp;q=&amp;esrc=s&amp;source=images&amp;cd=&amp;cad=rja&amp;uact=8&amp;ved=0ahUKEwjL-4vJxb7JAhWBFz4KHcMLBMgQjRwIBw&amp;url=http://lbaca.org/&amp;bvm=bv.108538919,d.dmo&amp;psig=AFQjCNF_5jQiL4X9-HnVOe20sdMTOv20Yw&amp;ust=1449192669827377" TargetMode="External"/><Relationship Id="rId3" Type="http://schemas.openxmlformats.org/officeDocument/2006/relationships/hyperlink" Target="http://www.google.com/url?sa=i&amp;rct=j&amp;q=&amp;esrc=s&amp;source=images&amp;cd=&amp;cad=rja&amp;uact=8&amp;ved=0ahUKEwjQndyWvr7JAhVEPT4KHRLxD5UQjRwIBw&amp;url=http://www.habitot.org/museum/events_child_safety.html&amp;bvm=bv.108538919,d.dmo&amp;psig=AFQjCNHwm_DzKlFGmcpED-HEuagiP-wBgA&amp;ust=1449190689756648" TargetMode="External"/><Relationship Id="rId7" Type="http://schemas.openxmlformats.org/officeDocument/2006/relationships/hyperlink" Target="https://www.google.com/url?sa=i&amp;rct=j&amp;q=&amp;esrc=s&amp;source=images&amp;cd=&amp;cad=rja&amp;uact=8&amp;ved=0ahUKEwiB5ZaSv77JAhWBeT4KHX0GBHwQjRwIBw&amp;url=https://twitter.com/alamedacounty&amp;bvm=bv.108538919,d.dmo&amp;psig=AFQjCNEdue2TVBpiiZzjLIDwXFP0TzfVmA&amp;ust=1449190929510273" TargetMode="External"/><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hyperlink" Target="http://www.google.com/url?sa=i&amp;rct=j&amp;q=&amp;esrc=s&amp;source=images&amp;cd=&amp;cad=rja&amp;uact=8&amp;ved=0ahUKEwiV8Y6Uxb7JAhXKVj4KHZfuDccQjRwIBw&amp;url=http://www.giuriatoandassociates.com/2012/03/07/cpehn-california-pan-ethnic-network/&amp;bvm=bv.108538919,d.dmo&amp;psig=AFQjCNFmRyBkpee2FiwzDaU_8CnmRj9OfQ&amp;ust=1449192564004921" TargetMode="Externa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hyperlink" Target="http://www.google.com/url?sa=i&amp;rct=j&amp;q=&amp;esrc=s&amp;source=images&amp;cd=&amp;cad=rja&amp;uact=8&amp;ved=0ahUKEwiG6oHlwb7JAhXMbD4KHTO-A1sQjRwIBw&amp;url=http://center4tobaccopolicy.org/&amp;bvm=bv.108538919,d.dmo&amp;psig=AFQjCNFYgN2tDY-EkrJuZsoc-xGucr4sYg&amp;ust=1449191656529645" TargetMode="External"/><Relationship Id="rId5" Type="http://schemas.openxmlformats.org/officeDocument/2006/relationships/image" Target="../media/image1.jpeg"/><Relationship Id="rId15" Type="http://schemas.openxmlformats.org/officeDocument/2006/relationships/image" Target="../media/image13.gif"/><Relationship Id="rId10" Type="http://schemas.openxmlformats.org/officeDocument/2006/relationships/image" Target="../media/image11.jpeg"/><Relationship Id="rId19"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hyperlink" Target="http://www.google.com/url?sa=i&amp;rct=j&amp;q=&amp;esrc=s&amp;source=images&amp;cd=&amp;cad=rja&amp;uact=8&amp;ved=0ahUKEwibsuOKwL7JAhVEwj4KHaTgDaEQjRwIBw&amp;url=http://www.combatingglobalization.com/articles/focus_on_phoenix.html&amp;bvm=bv.108538919,d.dmo&amp;psig=AFQjCNFEtWfY3AR0YAaonVXzUXkCDeKFPA&amp;ust=1449191184280743" TargetMode="External"/><Relationship Id="rId14" Type="http://schemas.openxmlformats.org/officeDocument/2006/relationships/hyperlink" Target="https://www.google.com/url?sa=i&amp;rct=j&amp;q=&amp;esrc=s&amp;source=images&amp;cd=&amp;cad=rja&amp;uact=8&amp;ved=0ahUKEwjkjennxL7JAhVBOz4KHaqnBZMQjRwIBw&amp;url=https://www.calhomelaw.org/&amp;bvm=bv.108538919,d.dmo&amp;psig=AFQjCNEFwEQpyUArzjuGlNfx-lwrOx_w2Q&amp;ust=14491924671667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60009" y="322997"/>
            <a:ext cx="6209730" cy="2304590"/>
          </a:xfrm>
        </p:spPr>
        <p:txBody>
          <a:bodyPr>
            <a:normAutofit/>
          </a:bodyPr>
          <a:lstStyle/>
          <a:p>
            <a:r>
              <a:rPr lang="en-US" b="1" dirty="0" smtClean="0"/>
              <a:t>The California Healthy Housing Coalition</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72" y="304800"/>
            <a:ext cx="2078037" cy="2304590"/>
          </a:xfrm>
          <a:prstGeom prst="rect">
            <a:avLst/>
          </a:prstGeom>
        </p:spPr>
      </p:pic>
      <p:sp>
        <p:nvSpPr>
          <p:cNvPr id="5" name="Rectangle 4"/>
          <p:cNvSpPr>
            <a:spLocks noChangeArrowheads="1"/>
          </p:cNvSpPr>
          <p:nvPr/>
        </p:nvSpPr>
        <p:spPr bwMode="auto">
          <a:xfrm>
            <a:off x="360362" y="2936412"/>
            <a:ext cx="8631237" cy="340188"/>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6" name="Line 5"/>
          <p:cNvSpPr>
            <a:spLocks noChangeShapeType="1"/>
          </p:cNvSpPr>
          <p:nvPr/>
        </p:nvSpPr>
        <p:spPr bwMode="auto">
          <a:xfrm flipV="1">
            <a:off x="360363" y="2819400"/>
            <a:ext cx="8631237" cy="0"/>
          </a:xfrm>
          <a:prstGeom prst="line">
            <a:avLst/>
          </a:prstGeom>
          <a:noFill/>
          <a:ln w="3810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Box 6"/>
          <p:cNvSpPr txBox="1"/>
          <p:nvPr/>
        </p:nvSpPr>
        <p:spPr>
          <a:xfrm>
            <a:off x="675480" y="3886199"/>
            <a:ext cx="8001000" cy="1723549"/>
          </a:xfrm>
          <a:prstGeom prst="rect">
            <a:avLst/>
          </a:prstGeom>
          <a:noFill/>
        </p:spPr>
        <p:txBody>
          <a:bodyPr wrap="square" rtlCol="0">
            <a:spAutoFit/>
          </a:bodyPr>
          <a:lstStyle/>
          <a:p>
            <a:pPr algn="ctr"/>
            <a:r>
              <a:rPr lang="en-US" sz="4400" b="1" dirty="0" smtClean="0"/>
              <a:t>SB 655: </a:t>
            </a:r>
          </a:p>
          <a:p>
            <a:pPr algn="ctr"/>
            <a:r>
              <a:rPr lang="en-US" sz="4400" b="1" dirty="0" smtClean="0"/>
              <a:t>California’s New Mold Law</a:t>
            </a:r>
          </a:p>
          <a:p>
            <a:endParaRPr lang="en-US" dirty="0"/>
          </a:p>
        </p:txBody>
      </p:sp>
    </p:spTree>
    <p:extLst>
      <p:ext uri="{BB962C8B-B14F-4D97-AF65-F5344CB8AC3E}">
        <p14:creationId xmlns:p14="http://schemas.microsoft.com/office/powerpoint/2010/main" val="214251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
            <a:ext cx="1316037" cy="1459515"/>
          </a:xfrm>
          <a:prstGeom prst="rect">
            <a:avLst/>
          </a:prstGeom>
        </p:spPr>
      </p:pic>
      <p:sp>
        <p:nvSpPr>
          <p:cNvPr id="5" name="Rectangle 6"/>
          <p:cNvSpPr>
            <a:spLocks noChangeArrowheads="1"/>
          </p:cNvSpPr>
          <p:nvPr/>
        </p:nvSpPr>
        <p:spPr bwMode="auto">
          <a:xfrm>
            <a:off x="15240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6" name="Title 5"/>
          <p:cNvSpPr>
            <a:spLocks noGrp="1"/>
          </p:cNvSpPr>
          <p:nvPr>
            <p:ph type="title"/>
          </p:nvPr>
        </p:nvSpPr>
        <p:spPr>
          <a:xfrm>
            <a:off x="762000" y="762000"/>
            <a:ext cx="8229600" cy="1143000"/>
          </a:xfrm>
        </p:spPr>
        <p:txBody>
          <a:bodyPr>
            <a:normAutofit/>
          </a:bodyPr>
          <a:lstStyle/>
          <a:p>
            <a:r>
              <a:rPr lang="en-US" sz="3600" dirty="0" smtClean="0">
                <a:solidFill>
                  <a:schemeClr val="tx2"/>
                </a:solidFill>
              </a:rPr>
              <a:t>Outpacing Opposition</a:t>
            </a:r>
            <a:endParaRPr lang="en-US" sz="3600" dirty="0">
              <a:solidFill>
                <a:schemeClr val="tx2"/>
              </a:solidFill>
            </a:endParaRPr>
          </a:p>
        </p:txBody>
      </p:sp>
      <p:sp>
        <p:nvSpPr>
          <p:cNvPr id="7" name="Line 5"/>
          <p:cNvSpPr>
            <a:spLocks noChangeShapeType="1"/>
          </p:cNvSpPr>
          <p:nvPr/>
        </p:nvSpPr>
        <p:spPr bwMode="auto">
          <a:xfrm flipV="1">
            <a:off x="15240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4"/>
          <p:cNvSpPr>
            <a:spLocks noChangeArrowheads="1"/>
          </p:cNvSpPr>
          <p:nvPr/>
        </p:nvSpPr>
        <p:spPr bwMode="auto">
          <a:xfrm>
            <a:off x="609600" y="1981200"/>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200150" indent="-28575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Clr>
                <a:schemeClr val="tx1"/>
              </a:buClr>
              <a:buSzPct val="75000"/>
              <a:buFont typeface="Wingdings" panose="05000000000000000000" pitchFamily="2" charset="2"/>
              <a:buChar char="§"/>
            </a:pPr>
            <a:r>
              <a:rPr lang="en-US" altLang="en-US" sz="2400" dirty="0" smtClean="0">
                <a:latin typeface="Verdana" pitchFamily="34" charset="0"/>
              </a:rPr>
              <a:t>Very strong opposition from landlords</a:t>
            </a:r>
          </a:p>
          <a:p>
            <a:pPr>
              <a:buClr>
                <a:schemeClr val="tx1"/>
              </a:buClr>
              <a:buSzPct val="75000"/>
              <a:buFont typeface="Wingdings" panose="05000000000000000000" pitchFamily="2" charset="2"/>
              <a:buChar char="§"/>
            </a:pPr>
            <a:r>
              <a:rPr lang="en-US" altLang="en-US" sz="2400" dirty="0" err="1" smtClean="0">
                <a:latin typeface="Verdana" pitchFamily="34" charset="0"/>
              </a:rPr>
              <a:t>Mythbusters</a:t>
            </a:r>
            <a:endParaRPr lang="en-US" altLang="en-US" sz="2400" dirty="0">
              <a:latin typeface="Verdana" pitchFamily="34" charset="0"/>
            </a:endParaRPr>
          </a:p>
          <a:p>
            <a:pPr>
              <a:buClr>
                <a:schemeClr val="tx1"/>
              </a:buClr>
              <a:buSzPct val="75000"/>
              <a:buFont typeface="Wingdings" panose="05000000000000000000" pitchFamily="2" charset="2"/>
              <a:buChar char="§"/>
            </a:pPr>
            <a:r>
              <a:rPr lang="en-US" altLang="en-US" sz="2400" dirty="0" smtClean="0">
                <a:latin typeface="Verdana" pitchFamily="34" charset="0"/>
              </a:rPr>
              <a:t>Answering calls </a:t>
            </a:r>
            <a:r>
              <a:rPr lang="en-US" altLang="en-US" sz="2400" smtClean="0">
                <a:latin typeface="Verdana" pitchFamily="34" charset="0"/>
              </a:rPr>
              <a:t>to action</a:t>
            </a:r>
            <a:endParaRPr lang="en-US" altLang="en-US" sz="2400" dirty="0">
              <a:latin typeface="Verdana" pitchFamily="34" charset="0"/>
            </a:endParaRPr>
          </a:p>
          <a:p>
            <a:pPr>
              <a:buClr>
                <a:schemeClr val="bg2"/>
              </a:buClr>
              <a:buSzPct val="75000"/>
              <a:buNone/>
            </a:pPr>
            <a:endParaRPr lang="en-US" altLang="en-US" sz="2400" dirty="0" smtClean="0">
              <a:latin typeface="Verdana" pitchFamily="34" charset="0"/>
            </a:endParaRPr>
          </a:p>
          <a:p>
            <a:pPr>
              <a:buClr>
                <a:schemeClr val="bg2"/>
              </a:buClr>
              <a:buSzPct val="75000"/>
              <a:buNone/>
            </a:pPr>
            <a:endParaRPr lang="en-US" altLang="en-US" sz="2000" dirty="0">
              <a:latin typeface="Verdana" pitchFamily="34" charset="0"/>
            </a:endParaRPr>
          </a:p>
          <a:p>
            <a:pPr lvl="1" eaLnBrk="1" hangingPunct="1">
              <a:spcAft>
                <a:spcPts val="600"/>
              </a:spcAft>
              <a:buClr>
                <a:schemeClr val="tx2"/>
              </a:buClr>
              <a:buSzPct val="75000"/>
              <a:buFont typeface="Wingdings" pitchFamily="2" charset="2"/>
              <a:buChar char="n"/>
            </a:pPr>
            <a:endParaRPr lang="en-GB" altLang="en-US" sz="22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3581400"/>
            <a:ext cx="3810000" cy="2857500"/>
          </a:xfrm>
          <a:prstGeom prst="rect">
            <a:avLst/>
          </a:prstGeom>
        </p:spPr>
      </p:pic>
    </p:spTree>
    <p:extLst>
      <p:ext uri="{BB962C8B-B14F-4D97-AF65-F5344CB8AC3E}">
        <p14:creationId xmlns:p14="http://schemas.microsoft.com/office/powerpoint/2010/main" val="1666476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
            <a:ext cx="1316037" cy="1459515"/>
          </a:xfrm>
          <a:prstGeom prst="rect">
            <a:avLst/>
          </a:prstGeom>
        </p:spPr>
      </p:pic>
      <p:sp>
        <p:nvSpPr>
          <p:cNvPr id="5" name="Rectangle 6"/>
          <p:cNvSpPr>
            <a:spLocks noChangeArrowheads="1"/>
          </p:cNvSpPr>
          <p:nvPr/>
        </p:nvSpPr>
        <p:spPr bwMode="auto">
          <a:xfrm>
            <a:off x="15240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6" name="Title 5"/>
          <p:cNvSpPr>
            <a:spLocks noGrp="1"/>
          </p:cNvSpPr>
          <p:nvPr>
            <p:ph type="title"/>
          </p:nvPr>
        </p:nvSpPr>
        <p:spPr>
          <a:xfrm>
            <a:off x="1066800" y="773723"/>
            <a:ext cx="8229600" cy="1143000"/>
          </a:xfrm>
        </p:spPr>
        <p:txBody>
          <a:bodyPr>
            <a:normAutofit/>
          </a:bodyPr>
          <a:lstStyle/>
          <a:p>
            <a:r>
              <a:rPr lang="en-US" sz="3600" dirty="0" smtClean="0">
                <a:solidFill>
                  <a:schemeClr val="tx2"/>
                </a:solidFill>
              </a:rPr>
              <a:t>SB 655: California’s New Mold Law</a:t>
            </a:r>
            <a:endParaRPr lang="en-US" sz="3600" dirty="0">
              <a:solidFill>
                <a:schemeClr val="tx2"/>
              </a:solidFill>
            </a:endParaRPr>
          </a:p>
        </p:txBody>
      </p:sp>
      <p:sp>
        <p:nvSpPr>
          <p:cNvPr id="7" name="Line 5"/>
          <p:cNvSpPr>
            <a:spLocks noChangeShapeType="1"/>
          </p:cNvSpPr>
          <p:nvPr/>
        </p:nvSpPr>
        <p:spPr bwMode="auto">
          <a:xfrm flipV="1">
            <a:off x="15240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4"/>
          <p:cNvSpPr>
            <a:spLocks noChangeArrowheads="1"/>
          </p:cNvSpPr>
          <p:nvPr/>
        </p:nvSpPr>
        <p:spPr bwMode="auto">
          <a:xfrm>
            <a:off x="457200" y="1752600"/>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200150" indent="-28575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Clr>
                <a:schemeClr val="tx1"/>
              </a:buClr>
              <a:buSzPct val="75000"/>
            </a:pPr>
            <a:r>
              <a:rPr lang="en-US" altLang="en-US" sz="2400" dirty="0" smtClean="0">
                <a:latin typeface="Verdana" pitchFamily="34" charset="0"/>
              </a:rPr>
              <a:t>Establishes “visual mold” as a substandard housing condition</a:t>
            </a:r>
          </a:p>
          <a:p>
            <a:pPr lvl="1">
              <a:buClr>
                <a:schemeClr val="tx1"/>
              </a:buClr>
              <a:buSzPct val="75000"/>
            </a:pPr>
            <a:r>
              <a:rPr lang="en-US" altLang="en-US" sz="2000" dirty="0" smtClean="0">
                <a:latin typeface="Verdana" pitchFamily="34" charset="0"/>
              </a:rPr>
              <a:t>Clarifies </a:t>
            </a:r>
            <a:r>
              <a:rPr lang="en-US" altLang="en-US" sz="2000" dirty="0" smtClean="0">
                <a:latin typeface="Verdana" pitchFamily="34" charset="0"/>
              </a:rPr>
              <a:t>that </a:t>
            </a:r>
            <a:r>
              <a:rPr lang="en-US" altLang="en-US" sz="2000" dirty="0" smtClean="0">
                <a:latin typeface="Verdana" pitchFamily="34" charset="0"/>
              </a:rPr>
              <a:t>“</a:t>
            </a:r>
            <a:r>
              <a:rPr lang="en-US" altLang="en-US" sz="2000" i="1" dirty="0" smtClean="0">
                <a:latin typeface="Verdana" pitchFamily="34" charset="0"/>
              </a:rPr>
              <a:t>minor mold found on surfaces that can accumulate moisture as part of their properly functioning and intended use</a:t>
            </a:r>
            <a:r>
              <a:rPr lang="en-US" altLang="en-US" sz="2000" dirty="0" smtClean="0">
                <a:latin typeface="Verdana" pitchFamily="34" charset="0"/>
              </a:rPr>
              <a:t>” is not a substandard condition.</a:t>
            </a:r>
          </a:p>
          <a:p>
            <a:pPr>
              <a:buClr>
                <a:schemeClr val="tx1"/>
              </a:buClr>
              <a:buSzPct val="75000"/>
            </a:pPr>
            <a:r>
              <a:rPr lang="en-US" altLang="en-US" sz="2400" dirty="0" smtClean="0">
                <a:latin typeface="Verdana" pitchFamily="34" charset="0"/>
              </a:rPr>
              <a:t>Reaffirms landlord’s civil liability</a:t>
            </a:r>
          </a:p>
          <a:p>
            <a:pPr lvl="1">
              <a:buClr>
                <a:schemeClr val="tx1"/>
              </a:buClr>
              <a:buSzPct val="75000"/>
            </a:pPr>
            <a:r>
              <a:rPr lang="en-US" altLang="en-US" sz="2000" dirty="0" smtClean="0">
                <a:latin typeface="Verdana" pitchFamily="34" charset="0"/>
              </a:rPr>
              <a:t>A landlord must know about the problem and be given reasonable time to make repairs</a:t>
            </a:r>
          </a:p>
          <a:p>
            <a:pPr lvl="1">
              <a:buClr>
                <a:schemeClr val="tx1"/>
              </a:buClr>
              <a:buSzPct val="75000"/>
            </a:pPr>
            <a:r>
              <a:rPr lang="en-US" altLang="en-US" sz="2000" dirty="0" smtClean="0">
                <a:latin typeface="Verdana" pitchFamily="34" charset="0"/>
              </a:rPr>
              <a:t>A tenant must allow access to the unit</a:t>
            </a:r>
          </a:p>
          <a:p>
            <a:pPr lvl="1">
              <a:buClr>
                <a:schemeClr val="tx1"/>
              </a:buClr>
              <a:buSzPct val="75000"/>
            </a:pPr>
            <a:r>
              <a:rPr lang="en-US" altLang="en-US" sz="2000" dirty="0" smtClean="0">
                <a:latin typeface="Verdana" pitchFamily="34" charset="0"/>
              </a:rPr>
              <a:t>The mold problem cannot be “substantially caused” by the tenant</a:t>
            </a:r>
          </a:p>
          <a:p>
            <a:pPr>
              <a:buClr>
                <a:schemeClr val="bg2"/>
              </a:buClr>
              <a:buSzPct val="75000"/>
            </a:pPr>
            <a:endParaRPr lang="en-US" altLang="en-US" sz="2000" dirty="0">
              <a:latin typeface="Verdana" pitchFamily="34" charset="0"/>
            </a:endParaRPr>
          </a:p>
          <a:p>
            <a:pPr>
              <a:buClr>
                <a:schemeClr val="bg2"/>
              </a:buClr>
              <a:buSzPct val="75000"/>
              <a:buNone/>
            </a:pPr>
            <a:endParaRPr lang="en-US" altLang="en-US" sz="2400" dirty="0">
              <a:latin typeface="Verdana" pitchFamily="34" charset="0"/>
            </a:endParaRPr>
          </a:p>
          <a:p>
            <a:pPr>
              <a:buClr>
                <a:schemeClr val="bg2"/>
              </a:buClr>
              <a:buSzPct val="75000"/>
              <a:buNone/>
            </a:pPr>
            <a:endParaRPr lang="en-US" altLang="en-US" sz="2400" dirty="0" smtClean="0">
              <a:latin typeface="Verdana" pitchFamily="34" charset="0"/>
            </a:endParaRPr>
          </a:p>
          <a:p>
            <a:pPr>
              <a:buClr>
                <a:schemeClr val="bg2"/>
              </a:buClr>
              <a:buSzPct val="75000"/>
              <a:buNone/>
            </a:pPr>
            <a:endParaRPr lang="en-US" altLang="en-US" sz="2000" dirty="0">
              <a:latin typeface="Verdana" pitchFamily="34" charset="0"/>
            </a:endParaRPr>
          </a:p>
          <a:p>
            <a:pPr lvl="1" eaLnBrk="1" hangingPunct="1">
              <a:spcAft>
                <a:spcPts val="600"/>
              </a:spcAft>
              <a:buClr>
                <a:schemeClr val="tx2"/>
              </a:buClr>
              <a:buSzPct val="75000"/>
              <a:buFont typeface="Wingdings" pitchFamily="2" charset="2"/>
              <a:buChar char="n"/>
            </a:pPr>
            <a:endParaRPr lang="en-GB" altLang="en-US" sz="2200" dirty="0"/>
          </a:p>
        </p:txBody>
      </p:sp>
    </p:spTree>
    <p:extLst>
      <p:ext uri="{BB962C8B-B14F-4D97-AF65-F5344CB8AC3E}">
        <p14:creationId xmlns:p14="http://schemas.microsoft.com/office/powerpoint/2010/main" val="283045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
          <p:cNvSpPr>
            <a:spLocks noChangeShapeType="1"/>
          </p:cNvSpPr>
          <p:nvPr/>
        </p:nvSpPr>
        <p:spPr bwMode="auto">
          <a:xfrm flipV="1">
            <a:off x="16764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16" name="Title 1"/>
          <p:cNvSpPr>
            <a:spLocks/>
          </p:cNvSpPr>
          <p:nvPr/>
        </p:nvSpPr>
        <p:spPr bwMode="auto">
          <a:xfrm>
            <a:off x="475673" y="1069975"/>
            <a:ext cx="82296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b"/>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2400" dirty="0" smtClean="0"/>
              <a:t>Implementation Plan  </a:t>
            </a:r>
            <a:endParaRPr lang="en-US" altLang="en-US" sz="2400" dirty="0"/>
          </a:p>
        </p:txBody>
      </p:sp>
      <p:sp>
        <p:nvSpPr>
          <p:cNvPr id="17" name="Content Placeholder 2"/>
          <p:cNvSpPr>
            <a:spLocks/>
          </p:cNvSpPr>
          <p:nvPr/>
        </p:nvSpPr>
        <p:spPr bwMode="auto">
          <a:xfrm>
            <a:off x="457200" y="2209800"/>
            <a:ext cx="82296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buFontTx/>
              <a:buNone/>
            </a:pPr>
            <a:endParaRPr lang="en-US" altLang="en-US" dirty="0"/>
          </a:p>
          <a:p>
            <a:pPr algn="ctr" eaLnBrk="1" hangingPunct="1">
              <a:buFontTx/>
              <a:buNone/>
            </a:pPr>
            <a:endParaRPr lang="en-US" altLang="en-US" sz="36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pic>
        <p:nvPicPr>
          <p:cNvPr id="7" name="Picture 4" descr="http://www.caceo.us/associations/9312/files/i/logoFooter.gif">
            <a:hlinkClick r:id="rId4"/>
          </p:cNvPr>
          <p:cNvPicPr>
            <a:picLocks noChangeAspect="1" noChangeArrowheads="1"/>
          </p:cNvPicPr>
          <p:nvPr/>
        </p:nvPicPr>
        <p:blipFill>
          <a:blip r:embed="rId5" cstate="print"/>
          <a:srcRect/>
          <a:stretch>
            <a:fillRect/>
          </a:stretch>
        </p:blipFill>
        <p:spPr bwMode="auto">
          <a:xfrm>
            <a:off x="152400" y="1905000"/>
            <a:ext cx="2162175" cy="2109441"/>
          </a:xfrm>
          <a:prstGeom prst="rect">
            <a:avLst/>
          </a:prstGeom>
          <a:noFill/>
        </p:spPr>
      </p:pic>
      <p:sp>
        <p:nvSpPr>
          <p:cNvPr id="8" name="TextBox 7"/>
          <p:cNvSpPr txBox="1"/>
          <p:nvPr/>
        </p:nvSpPr>
        <p:spPr>
          <a:xfrm>
            <a:off x="2667000" y="1981200"/>
            <a:ext cx="5562600" cy="1754326"/>
          </a:xfrm>
          <a:prstGeom prst="rect">
            <a:avLst/>
          </a:prstGeom>
          <a:noFill/>
        </p:spPr>
        <p:txBody>
          <a:bodyPr wrap="square" rtlCol="0">
            <a:spAutoFit/>
          </a:bodyPr>
          <a:lstStyle/>
          <a:p>
            <a:r>
              <a:rPr lang="en-US" dirty="0" smtClean="0"/>
              <a:t>Begin to offer workshops locally and throughout the State</a:t>
            </a:r>
          </a:p>
          <a:p>
            <a:endParaRPr lang="en-US" dirty="0" smtClean="0"/>
          </a:p>
          <a:p>
            <a:r>
              <a:rPr lang="en-US" dirty="0" smtClean="0"/>
              <a:t>Seek to have presentation at the CACEO Annual Conference</a:t>
            </a:r>
          </a:p>
          <a:p>
            <a:endParaRPr lang="en-US" dirty="0" smtClean="0"/>
          </a:p>
          <a:p>
            <a:r>
              <a:rPr lang="en-US" dirty="0" smtClean="0"/>
              <a:t>Go National!   </a:t>
            </a:r>
            <a:endParaRPr lang="en-US" dirty="0"/>
          </a:p>
        </p:txBody>
      </p:sp>
      <p:pic>
        <p:nvPicPr>
          <p:cNvPr id="25602" name="Picture 2" descr="http://ecobuilding.hw.curationdesk.com/files/2014/05/NationalHealthyHousingStand.jpg">
            <a:hlinkClick r:id="rId6"/>
          </p:cNvPr>
          <p:cNvPicPr>
            <a:picLocks noChangeAspect="1" noChangeArrowheads="1"/>
          </p:cNvPicPr>
          <p:nvPr/>
        </p:nvPicPr>
        <p:blipFill>
          <a:blip r:embed="rId7" cstate="print"/>
          <a:srcRect/>
          <a:stretch>
            <a:fillRect/>
          </a:stretch>
        </p:blipFill>
        <p:spPr bwMode="auto">
          <a:xfrm>
            <a:off x="5257800" y="4292600"/>
            <a:ext cx="3505200" cy="2336800"/>
          </a:xfrm>
          <a:prstGeom prst="rect">
            <a:avLst/>
          </a:prstGeom>
          <a:noFill/>
        </p:spPr>
      </p:pic>
    </p:spTree>
    <p:extLst>
      <p:ext uri="{BB962C8B-B14F-4D97-AF65-F5344CB8AC3E}">
        <p14:creationId xmlns:p14="http://schemas.microsoft.com/office/powerpoint/2010/main" val="394812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
            <a:ext cx="1316037" cy="1459515"/>
          </a:xfrm>
          <a:prstGeom prst="rect">
            <a:avLst/>
          </a:prstGeom>
        </p:spPr>
      </p:pic>
      <p:sp>
        <p:nvSpPr>
          <p:cNvPr id="5" name="Rectangle 6"/>
          <p:cNvSpPr>
            <a:spLocks noChangeArrowheads="1"/>
          </p:cNvSpPr>
          <p:nvPr/>
        </p:nvSpPr>
        <p:spPr bwMode="auto">
          <a:xfrm>
            <a:off x="15240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6" name="Title 5"/>
          <p:cNvSpPr>
            <a:spLocks noGrp="1"/>
          </p:cNvSpPr>
          <p:nvPr>
            <p:ph type="title"/>
          </p:nvPr>
        </p:nvSpPr>
        <p:spPr>
          <a:xfrm>
            <a:off x="1066800" y="773723"/>
            <a:ext cx="8229600" cy="1143000"/>
          </a:xfrm>
        </p:spPr>
        <p:txBody>
          <a:bodyPr>
            <a:normAutofit/>
          </a:bodyPr>
          <a:lstStyle/>
          <a:p>
            <a:r>
              <a:rPr lang="en-US" sz="3600" dirty="0" smtClean="0">
                <a:solidFill>
                  <a:schemeClr val="tx2"/>
                </a:solidFill>
              </a:rPr>
              <a:t>California Healthy Housing Coalition</a:t>
            </a:r>
            <a:endParaRPr lang="en-US" sz="3600" dirty="0">
              <a:solidFill>
                <a:schemeClr val="tx2"/>
              </a:solidFill>
            </a:endParaRPr>
          </a:p>
        </p:txBody>
      </p:sp>
      <p:sp>
        <p:nvSpPr>
          <p:cNvPr id="7" name="Line 5"/>
          <p:cNvSpPr>
            <a:spLocks noChangeShapeType="1"/>
          </p:cNvSpPr>
          <p:nvPr/>
        </p:nvSpPr>
        <p:spPr bwMode="auto">
          <a:xfrm flipV="1">
            <a:off x="15240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4"/>
          <p:cNvSpPr>
            <a:spLocks noChangeArrowheads="1"/>
          </p:cNvSpPr>
          <p:nvPr/>
        </p:nvSpPr>
        <p:spPr bwMode="auto">
          <a:xfrm>
            <a:off x="990600" y="1746738"/>
            <a:ext cx="693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200150" indent="-28575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Clr>
                <a:schemeClr val="bg2"/>
              </a:buClr>
              <a:buSzPct val="75000"/>
              <a:buNone/>
            </a:pPr>
            <a:r>
              <a:rPr lang="en-US" altLang="en-US" sz="2400" dirty="0" smtClean="0">
                <a:latin typeface="Verdana" pitchFamily="34" charset="0"/>
              </a:rPr>
              <a:t>Mission:</a:t>
            </a:r>
            <a:endParaRPr lang="en-US" altLang="en-US" sz="2400" dirty="0">
              <a:latin typeface="Verdana" pitchFamily="34" charset="0"/>
            </a:endParaRPr>
          </a:p>
          <a:p>
            <a:pPr lvl="1">
              <a:buClr>
                <a:schemeClr val="tx2"/>
              </a:buClr>
              <a:buSzPct val="75000"/>
              <a:buFont typeface="Wingdings" pitchFamily="2" charset="2"/>
              <a:buChar char="n"/>
            </a:pPr>
            <a:r>
              <a:rPr lang="en-US" altLang="en-US" sz="2000" dirty="0">
                <a:latin typeface="Verdana" pitchFamily="34" charset="0"/>
              </a:rPr>
              <a:t>To provide leadership to promote healthy, safe, energy efficient, and affordable housing for all residents in </a:t>
            </a:r>
            <a:r>
              <a:rPr lang="en-US" altLang="en-US" sz="2000" dirty="0" smtClean="0">
                <a:latin typeface="Verdana" pitchFamily="34" charset="0"/>
              </a:rPr>
              <a:t>California, with a particular focus on the needs of low income communities and communities of color. </a:t>
            </a:r>
            <a:endParaRPr lang="en-US" altLang="en-US" sz="2000" dirty="0">
              <a:latin typeface="Arial" pitchFamily="34" charset="0"/>
              <a:cs typeface="Arial" pitchFamily="34" charset="0"/>
            </a:endParaRPr>
          </a:p>
          <a:p>
            <a:pPr marL="457200" lvl="1" indent="0">
              <a:buClr>
                <a:schemeClr val="tx2"/>
              </a:buClr>
              <a:buSzPct val="75000"/>
              <a:buNone/>
            </a:pPr>
            <a:endParaRPr lang="en-US" altLang="en-US" sz="1200" dirty="0" smtClean="0">
              <a:latin typeface="Verdana" pitchFamily="34" charset="0"/>
            </a:endParaRPr>
          </a:p>
          <a:p>
            <a:pPr>
              <a:buClr>
                <a:schemeClr val="bg2"/>
              </a:buClr>
              <a:buSzPct val="75000"/>
              <a:buNone/>
            </a:pPr>
            <a:r>
              <a:rPr lang="en-US" altLang="en-US" sz="2400" dirty="0" smtClean="0">
                <a:latin typeface="Verdana" pitchFamily="34" charset="0"/>
              </a:rPr>
              <a:t>Goals </a:t>
            </a:r>
            <a:r>
              <a:rPr lang="en-US" altLang="en-US" sz="2400" dirty="0">
                <a:latin typeface="Verdana" pitchFamily="34" charset="0"/>
              </a:rPr>
              <a:t>and Principles:</a:t>
            </a:r>
          </a:p>
          <a:p>
            <a:pPr lvl="1">
              <a:buClr>
                <a:schemeClr val="tx2"/>
              </a:buClr>
              <a:buSzPct val="75000"/>
              <a:buFont typeface="Wingdings" pitchFamily="2" charset="2"/>
              <a:buChar char="n"/>
            </a:pPr>
            <a:r>
              <a:rPr lang="en-US" altLang="en-US" sz="2000" dirty="0">
                <a:latin typeface="Verdana" pitchFamily="34" charset="0"/>
              </a:rPr>
              <a:t>Provide resources, expertise, and advocacy for statewide policies to promote and protect healthy housing</a:t>
            </a:r>
          </a:p>
          <a:p>
            <a:pPr lvl="1">
              <a:buClr>
                <a:schemeClr val="tx2"/>
              </a:buClr>
              <a:buSzPct val="75000"/>
              <a:buFont typeface="Wingdings" pitchFamily="2" charset="2"/>
              <a:buChar char="n"/>
            </a:pPr>
            <a:r>
              <a:rPr lang="en-US" altLang="en-US" sz="2000" dirty="0">
                <a:latin typeface="Verdana" pitchFamily="34" charset="0"/>
              </a:rPr>
              <a:t>Particular focus on equity (low income and communities of color, children, the elderly and other vulnerable populations)</a:t>
            </a:r>
          </a:p>
          <a:p>
            <a:pPr lvl="1">
              <a:buClr>
                <a:schemeClr val="tx2"/>
              </a:buClr>
              <a:buSzPct val="75000"/>
              <a:buFont typeface="Wingdings" pitchFamily="2" charset="2"/>
              <a:buChar char="n"/>
            </a:pPr>
            <a:endParaRPr lang="en-US" altLang="en-US" sz="2000" dirty="0">
              <a:latin typeface="Verdana" pitchFamily="34" charset="0"/>
            </a:endParaRPr>
          </a:p>
          <a:p>
            <a:pPr lvl="1" eaLnBrk="1" hangingPunct="1">
              <a:spcAft>
                <a:spcPts val="600"/>
              </a:spcAft>
              <a:buClr>
                <a:schemeClr val="tx2"/>
              </a:buClr>
              <a:buSzPct val="75000"/>
              <a:buFont typeface="Wingdings" pitchFamily="2" charset="2"/>
              <a:buChar char="n"/>
            </a:pPr>
            <a:endParaRPr lang="en-GB" altLang="en-US" sz="2200" dirty="0"/>
          </a:p>
        </p:txBody>
      </p:sp>
    </p:spTree>
    <p:extLst>
      <p:ext uri="{BB962C8B-B14F-4D97-AF65-F5344CB8AC3E}">
        <p14:creationId xmlns:p14="http://schemas.microsoft.com/office/powerpoint/2010/main" val="235778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5"/>
          <p:cNvSpPr>
            <a:spLocks noChangeShapeType="1"/>
          </p:cNvSpPr>
          <p:nvPr/>
        </p:nvSpPr>
        <p:spPr bwMode="auto">
          <a:xfrm flipV="1">
            <a:off x="16764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6"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sp>
        <p:nvSpPr>
          <p:cNvPr id="7" name="Title 5"/>
          <p:cNvSpPr txBox="1">
            <a:spLocks/>
          </p:cNvSpPr>
          <p:nvPr/>
        </p:nvSpPr>
        <p:spPr>
          <a:xfrm>
            <a:off x="1066800" y="1066800"/>
            <a:ext cx="82296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solidFill>
              </a:rPr>
              <a:t>Code Enforcement Workgroup</a:t>
            </a:r>
            <a:endParaRPr lang="en-US" dirty="0">
              <a:solidFill>
                <a:schemeClr val="tx2"/>
              </a:solidFill>
            </a:endParaRPr>
          </a:p>
        </p:txBody>
      </p:sp>
      <p:sp>
        <p:nvSpPr>
          <p:cNvPr id="9" name="Rectangle 4"/>
          <p:cNvSpPr>
            <a:spLocks noChangeArrowheads="1"/>
          </p:cNvSpPr>
          <p:nvPr/>
        </p:nvSpPr>
        <p:spPr bwMode="auto">
          <a:xfrm>
            <a:off x="990600" y="1746738"/>
            <a:ext cx="693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200150" indent="-28575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457200" lvl="1" indent="0">
              <a:buClr>
                <a:schemeClr val="tx2"/>
              </a:buClr>
              <a:buSzPct val="75000"/>
              <a:buNone/>
            </a:pPr>
            <a:endParaRPr lang="en-US" altLang="en-US" sz="1200" dirty="0" smtClean="0">
              <a:latin typeface="Verdana" pitchFamily="34" charset="0"/>
            </a:endParaRPr>
          </a:p>
          <a:p>
            <a:pPr>
              <a:buClr>
                <a:schemeClr val="tx2"/>
              </a:buClr>
              <a:buSzPct val="75000"/>
              <a:buFont typeface="Wingdings" pitchFamily="2" charset="2"/>
              <a:buChar char="n"/>
            </a:pPr>
            <a:r>
              <a:rPr lang="en-US" altLang="en-US" dirty="0" smtClean="0">
                <a:latin typeface="Verdana" pitchFamily="34" charset="0"/>
              </a:rPr>
              <a:t>Focus: Substandard housing conditions</a:t>
            </a:r>
          </a:p>
          <a:p>
            <a:pPr marL="0" indent="0">
              <a:buClr>
                <a:schemeClr val="tx2"/>
              </a:buClr>
              <a:buSzPct val="75000"/>
              <a:buNone/>
            </a:pPr>
            <a:endParaRPr lang="en-US" altLang="en-US" sz="1200" dirty="0" smtClean="0">
              <a:latin typeface="Verdana" pitchFamily="34" charset="0"/>
            </a:endParaRPr>
          </a:p>
          <a:p>
            <a:pPr>
              <a:buClr>
                <a:schemeClr val="tx2"/>
              </a:buClr>
              <a:buSzPct val="75000"/>
              <a:buFont typeface="Wingdings" pitchFamily="2" charset="2"/>
              <a:buChar char="n"/>
            </a:pPr>
            <a:r>
              <a:rPr lang="en-US" altLang="en-US" dirty="0" smtClean="0">
                <a:latin typeface="Verdana" pitchFamily="34" charset="0"/>
              </a:rPr>
              <a:t>Priorities</a:t>
            </a:r>
          </a:p>
          <a:p>
            <a:pPr lvl="1">
              <a:buClr>
                <a:schemeClr val="tx2"/>
              </a:buClr>
              <a:buSzPct val="75000"/>
              <a:buFont typeface="Wingdings" pitchFamily="2" charset="2"/>
              <a:buChar char="n"/>
            </a:pPr>
            <a:r>
              <a:rPr lang="en-US" altLang="en-US" dirty="0" smtClean="0">
                <a:latin typeface="Verdana" pitchFamily="34" charset="0"/>
              </a:rPr>
              <a:t>Pest infestations and IPM</a:t>
            </a:r>
          </a:p>
          <a:p>
            <a:pPr lvl="2">
              <a:buClr>
                <a:schemeClr val="tx2"/>
              </a:buClr>
              <a:buSzPct val="75000"/>
              <a:buFont typeface="Wingdings" pitchFamily="2" charset="2"/>
              <a:buChar char="n"/>
            </a:pPr>
            <a:r>
              <a:rPr lang="en-US" altLang="en-US" sz="2800" dirty="0" smtClean="0">
                <a:latin typeface="Verdana" pitchFamily="34" charset="0"/>
              </a:rPr>
              <a:t>Bills passed in 2013, 2014, and 2015</a:t>
            </a:r>
          </a:p>
          <a:p>
            <a:pPr lvl="1">
              <a:buClr>
                <a:schemeClr val="tx2"/>
              </a:buClr>
              <a:buSzPct val="75000"/>
              <a:buFont typeface="Wingdings" pitchFamily="2" charset="2"/>
              <a:buChar char="n"/>
            </a:pPr>
            <a:r>
              <a:rPr lang="en-US" altLang="en-US" dirty="0" smtClean="0">
                <a:latin typeface="Verdana" pitchFamily="34" charset="0"/>
              </a:rPr>
              <a:t>Mold</a:t>
            </a:r>
          </a:p>
          <a:p>
            <a:pPr lvl="2">
              <a:buClr>
                <a:schemeClr val="tx2"/>
              </a:buClr>
              <a:buSzPct val="75000"/>
              <a:buFont typeface="Wingdings" pitchFamily="2" charset="2"/>
              <a:buChar char="n"/>
            </a:pPr>
            <a:r>
              <a:rPr lang="en-US" altLang="en-US" sz="2800" dirty="0" smtClean="0">
                <a:latin typeface="Verdana" pitchFamily="34" charset="0"/>
              </a:rPr>
              <a:t>Bill passed in 2015</a:t>
            </a:r>
          </a:p>
          <a:p>
            <a:pPr>
              <a:buClr>
                <a:schemeClr val="tx2"/>
              </a:buClr>
              <a:buSzPct val="75000"/>
              <a:buFont typeface="Wingdings" pitchFamily="2" charset="2"/>
              <a:buChar char="n"/>
            </a:pPr>
            <a:endParaRPr lang="en-US" altLang="en-US" sz="2400" dirty="0">
              <a:latin typeface="Verdana" pitchFamily="34" charset="0"/>
            </a:endParaRPr>
          </a:p>
          <a:p>
            <a:pPr lvl="1" eaLnBrk="1" hangingPunct="1">
              <a:spcAft>
                <a:spcPts val="600"/>
              </a:spcAft>
              <a:buClr>
                <a:schemeClr val="tx2"/>
              </a:buClr>
              <a:buSzPct val="75000"/>
              <a:buFont typeface="Wingdings" pitchFamily="2" charset="2"/>
              <a:buChar char="n"/>
            </a:pPr>
            <a:endParaRPr lang="en-GB" altLang="en-US" sz="2200" dirty="0"/>
          </a:p>
        </p:txBody>
      </p:sp>
    </p:spTree>
    <p:extLst>
      <p:ext uri="{BB962C8B-B14F-4D97-AF65-F5344CB8AC3E}">
        <p14:creationId xmlns:p14="http://schemas.microsoft.com/office/powerpoint/2010/main" val="1839251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
          <p:cNvSpPr>
            <a:spLocks noChangeShapeType="1"/>
          </p:cNvSpPr>
          <p:nvPr/>
        </p:nvSpPr>
        <p:spPr bwMode="auto">
          <a:xfrm flipV="1">
            <a:off x="16764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16" name="Title 1"/>
          <p:cNvSpPr>
            <a:spLocks/>
          </p:cNvSpPr>
          <p:nvPr/>
        </p:nvSpPr>
        <p:spPr bwMode="auto">
          <a:xfrm>
            <a:off x="475673" y="1069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b"/>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5400" dirty="0"/>
              <a:t>SB </a:t>
            </a:r>
            <a:r>
              <a:rPr lang="en-US" altLang="en-US" sz="5400" dirty="0" smtClean="0"/>
              <a:t>655</a:t>
            </a:r>
            <a:endParaRPr lang="en-US" altLang="en-US" sz="5400" dirty="0"/>
          </a:p>
        </p:txBody>
      </p:sp>
      <p:sp>
        <p:nvSpPr>
          <p:cNvPr id="17" name="Content Placeholder 2"/>
          <p:cNvSpPr>
            <a:spLocks/>
          </p:cNvSpPr>
          <p:nvPr/>
        </p:nvSpPr>
        <p:spPr bwMode="auto">
          <a:xfrm>
            <a:off x="457200" y="2209800"/>
            <a:ext cx="82296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buFontTx/>
              <a:buNone/>
            </a:pPr>
            <a:endParaRPr lang="en-US" altLang="en-US" dirty="0"/>
          </a:p>
          <a:p>
            <a:pPr algn="ctr" eaLnBrk="1" hangingPunct="1">
              <a:buFontTx/>
              <a:buNone/>
            </a:pPr>
            <a:r>
              <a:rPr lang="en-US" altLang="en-US" sz="3600" dirty="0"/>
              <a:t>Signed by Governor Brown </a:t>
            </a:r>
          </a:p>
          <a:p>
            <a:pPr algn="ctr" eaLnBrk="1" hangingPunct="1">
              <a:buFontTx/>
              <a:buNone/>
            </a:pPr>
            <a:r>
              <a:rPr lang="en-US" altLang="en-US" sz="3600" dirty="0" smtClean="0"/>
              <a:t>October 9, 2015</a:t>
            </a:r>
            <a:endParaRPr lang="en-US" altLang="en-US" sz="3600" dirty="0"/>
          </a:p>
          <a:p>
            <a:pPr algn="ctr" eaLnBrk="1" hangingPunct="1">
              <a:buFontTx/>
              <a:buNone/>
            </a:pPr>
            <a:endParaRPr lang="en-US" altLang="en-US" sz="3600" dirty="0"/>
          </a:p>
          <a:p>
            <a:pPr algn="ctr" eaLnBrk="1" hangingPunct="1">
              <a:buFontTx/>
              <a:buNone/>
            </a:pPr>
            <a:r>
              <a:rPr lang="en-US" altLang="en-US" sz="3600" dirty="0"/>
              <a:t>How did we do it?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spTree>
    <p:extLst>
      <p:ext uri="{BB962C8B-B14F-4D97-AF65-F5344CB8AC3E}">
        <p14:creationId xmlns:p14="http://schemas.microsoft.com/office/powerpoint/2010/main" val="2059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animEffect transition="in" filter="blinds(horizontal)">
                                      <p:cBhvr>
                                        <p:cTn id="13"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fontScale="90000"/>
          </a:bodyPr>
          <a:lstStyle/>
          <a:p>
            <a:r>
              <a:rPr lang="en-US" dirty="0" smtClean="0"/>
              <a:t> The Toxic Mold Protection Act of 2001</a:t>
            </a:r>
            <a:br>
              <a:rPr lang="en-US" dirty="0" smtClean="0"/>
            </a:br>
            <a:r>
              <a:rPr lang="en-US" sz="2000" dirty="0" smtClean="0"/>
              <a:t>Senator Deborah Ortiz </a:t>
            </a:r>
            <a:endParaRPr lang="en-US" sz="2000" dirty="0"/>
          </a:p>
        </p:txBody>
      </p:sp>
      <p:sp>
        <p:nvSpPr>
          <p:cNvPr id="3" name="TextBox 2"/>
          <p:cNvSpPr txBox="1"/>
          <p:nvPr/>
        </p:nvSpPr>
        <p:spPr>
          <a:xfrm>
            <a:off x="990600" y="4114801"/>
            <a:ext cx="7162800" cy="4524315"/>
          </a:xfrm>
          <a:prstGeom prst="rect">
            <a:avLst/>
          </a:prstGeom>
          <a:noFill/>
        </p:spPr>
        <p:txBody>
          <a:bodyPr wrap="square" rtlCol="0">
            <a:spAutoFit/>
          </a:bodyPr>
          <a:lstStyle/>
          <a:p>
            <a:r>
              <a:rPr lang="en-US" sz="1600" dirty="0" smtClean="0"/>
              <a:t>First piece of legislation in the nation to acknowledge hazards of toxic mold in buildings  </a:t>
            </a:r>
            <a:r>
              <a:rPr lang="en-US" sz="1600" u="sng" dirty="0" smtClean="0"/>
              <a:t>However no appropriation of funding. </a:t>
            </a:r>
          </a:p>
          <a:p>
            <a:endParaRPr lang="en-US" sz="1600" dirty="0" smtClean="0"/>
          </a:p>
          <a:p>
            <a:r>
              <a:rPr lang="en-US" sz="1600" dirty="0" smtClean="0"/>
              <a:t>Directed Dept of Health Services to determine feasibility of identifying  permissible exposure limits (PELs)</a:t>
            </a:r>
          </a:p>
          <a:p>
            <a:endParaRPr lang="en-US" sz="1600" dirty="0" smtClean="0"/>
          </a:p>
          <a:p>
            <a:r>
              <a:rPr lang="en-US" sz="1600" dirty="0" smtClean="0"/>
              <a:t>2005 DHS reported it would be difficult to establish PELs DHS did determine that to protect human health, indoor dampness, water intrusion, and fungal growth must be prevented.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074" name="Picture 2" descr="http://pakistanlink.org/Community/2006/June06/02/SENATOR-1.jpg"/>
          <p:cNvPicPr>
            <a:picLocks noChangeAspect="1" noChangeArrowheads="1"/>
          </p:cNvPicPr>
          <p:nvPr/>
        </p:nvPicPr>
        <p:blipFill>
          <a:blip r:embed="rId3" cstate="print"/>
          <a:srcRect/>
          <a:stretch>
            <a:fillRect/>
          </a:stretch>
        </p:blipFill>
        <p:spPr bwMode="auto">
          <a:xfrm>
            <a:off x="3810000" y="2514600"/>
            <a:ext cx="1352550" cy="1676400"/>
          </a:xfrm>
          <a:prstGeom prst="rect">
            <a:avLst/>
          </a:prstGeom>
          <a:noFill/>
        </p:spPr>
      </p:pic>
      <p:sp>
        <p:nvSpPr>
          <p:cNvPr id="5"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spTree>
    <p:extLst>
      <p:ext uri="{BB962C8B-B14F-4D97-AF65-F5344CB8AC3E}">
        <p14:creationId xmlns:p14="http://schemas.microsoft.com/office/powerpoint/2010/main" val="169395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
          <p:cNvSpPr>
            <a:spLocks noChangeShapeType="1"/>
          </p:cNvSpPr>
          <p:nvPr/>
        </p:nvSpPr>
        <p:spPr bwMode="auto">
          <a:xfrm flipV="1">
            <a:off x="16764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16" name="Title 1"/>
          <p:cNvSpPr>
            <a:spLocks/>
          </p:cNvSpPr>
          <p:nvPr/>
        </p:nvSpPr>
        <p:spPr bwMode="auto">
          <a:xfrm>
            <a:off x="475673" y="1069975"/>
            <a:ext cx="82296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b"/>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3600" dirty="0" smtClean="0"/>
              <a:t>Impacts of DHS Report</a:t>
            </a:r>
            <a:endParaRPr lang="en-US" altLang="en-US" sz="3600" dirty="0"/>
          </a:p>
        </p:txBody>
      </p:sp>
      <p:sp>
        <p:nvSpPr>
          <p:cNvPr id="17" name="Content Placeholder 2"/>
          <p:cNvSpPr>
            <a:spLocks/>
          </p:cNvSpPr>
          <p:nvPr/>
        </p:nvSpPr>
        <p:spPr bwMode="auto">
          <a:xfrm>
            <a:off x="457200" y="2209800"/>
            <a:ext cx="82296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buFontTx/>
              <a:buNone/>
            </a:pPr>
            <a:endParaRPr lang="en-US" alt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sp>
        <p:nvSpPr>
          <p:cNvPr id="8" name="TextBox 7"/>
          <p:cNvSpPr txBox="1"/>
          <p:nvPr/>
        </p:nvSpPr>
        <p:spPr>
          <a:xfrm>
            <a:off x="5334000" y="2514600"/>
            <a:ext cx="3581400" cy="3108543"/>
          </a:xfrm>
          <a:prstGeom prst="rect">
            <a:avLst/>
          </a:prstGeom>
          <a:noFill/>
        </p:spPr>
        <p:txBody>
          <a:bodyPr wrap="square" rtlCol="0">
            <a:spAutoFit/>
          </a:bodyPr>
          <a:lstStyle/>
          <a:p>
            <a:pPr>
              <a:buFont typeface="Arial" pitchFamily="34" charset="0"/>
              <a:buChar char="•"/>
            </a:pPr>
            <a:r>
              <a:rPr lang="en-US" sz="2800" dirty="0" smtClean="0"/>
              <a:t>Code Enforcement Officers</a:t>
            </a:r>
          </a:p>
          <a:p>
            <a:pPr>
              <a:buFont typeface="Arial" pitchFamily="34" charset="0"/>
              <a:buChar char="•"/>
            </a:pPr>
            <a:r>
              <a:rPr lang="en-US" sz="2800" dirty="0" smtClean="0"/>
              <a:t>Building Inspectors</a:t>
            </a:r>
          </a:p>
          <a:p>
            <a:pPr>
              <a:buFont typeface="Arial" pitchFamily="34" charset="0"/>
              <a:buChar char="•"/>
            </a:pPr>
            <a:r>
              <a:rPr lang="en-US" sz="2800" dirty="0" smtClean="0"/>
              <a:t>Environmental Health Specialists</a:t>
            </a:r>
          </a:p>
          <a:p>
            <a:pPr>
              <a:buFont typeface="Arial" pitchFamily="34" charset="0"/>
              <a:buChar char="•"/>
            </a:pPr>
            <a:r>
              <a:rPr lang="en-US" sz="2800" dirty="0" smtClean="0"/>
              <a:t>Property Managers</a:t>
            </a:r>
          </a:p>
          <a:p>
            <a:pPr>
              <a:buFont typeface="Arial" pitchFamily="34" charset="0"/>
              <a:buChar char="•"/>
            </a:pPr>
            <a:r>
              <a:rPr lang="en-US" sz="2800" dirty="0" smtClean="0"/>
              <a:t>Landlords  </a:t>
            </a:r>
            <a:endParaRPr lang="en-US" sz="2800" dirty="0"/>
          </a:p>
        </p:txBody>
      </p:sp>
      <p:pic>
        <p:nvPicPr>
          <p:cNvPr id="18436" name="Picture 4" descr="http://nusitegroup.com/wp-content/uploads/2013/02/mold-growth-toronto-home.jpg"/>
          <p:cNvPicPr>
            <a:picLocks noChangeAspect="1" noChangeArrowheads="1"/>
          </p:cNvPicPr>
          <p:nvPr/>
        </p:nvPicPr>
        <p:blipFill>
          <a:blip r:embed="rId4" cstate="print"/>
          <a:srcRect/>
          <a:stretch>
            <a:fillRect/>
          </a:stretch>
        </p:blipFill>
        <p:spPr bwMode="auto">
          <a:xfrm>
            <a:off x="304800" y="2133600"/>
            <a:ext cx="4876800" cy="3657600"/>
          </a:xfrm>
          <a:prstGeom prst="rect">
            <a:avLst/>
          </a:prstGeom>
          <a:noFill/>
        </p:spPr>
      </p:pic>
    </p:spTree>
    <p:extLst>
      <p:ext uri="{BB962C8B-B14F-4D97-AF65-F5344CB8AC3E}">
        <p14:creationId xmlns:p14="http://schemas.microsoft.com/office/powerpoint/2010/main" val="290973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
          <p:cNvSpPr>
            <a:spLocks noChangeShapeType="1"/>
          </p:cNvSpPr>
          <p:nvPr/>
        </p:nvSpPr>
        <p:spPr bwMode="auto">
          <a:xfrm flipV="1">
            <a:off x="16764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16" name="Title 1"/>
          <p:cNvSpPr>
            <a:spLocks/>
          </p:cNvSpPr>
          <p:nvPr/>
        </p:nvSpPr>
        <p:spPr bwMode="auto">
          <a:xfrm>
            <a:off x="475673" y="1069975"/>
            <a:ext cx="8229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b"/>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2000" dirty="0" smtClean="0"/>
              <a:t>CHHC Code Enforcement Working Group </a:t>
            </a:r>
            <a:r>
              <a:rPr lang="en-US" altLang="en-US" sz="5400" dirty="0" smtClean="0"/>
              <a:t>  </a:t>
            </a:r>
            <a:endParaRPr lang="en-US" altLang="en-US" sz="54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sp>
        <p:nvSpPr>
          <p:cNvPr id="9" name="TextBox 8"/>
          <p:cNvSpPr txBox="1"/>
          <p:nvPr/>
        </p:nvSpPr>
        <p:spPr>
          <a:xfrm>
            <a:off x="381000" y="2057400"/>
            <a:ext cx="3276600" cy="3970318"/>
          </a:xfrm>
          <a:prstGeom prst="rect">
            <a:avLst/>
          </a:prstGeom>
          <a:noFill/>
        </p:spPr>
        <p:txBody>
          <a:bodyPr wrap="square" rtlCol="0">
            <a:spAutoFit/>
          </a:bodyPr>
          <a:lstStyle/>
          <a:p>
            <a:endParaRPr lang="en-US" dirty="0" smtClean="0"/>
          </a:p>
          <a:p>
            <a:endParaRPr lang="en-US" dirty="0" smtClean="0"/>
          </a:p>
          <a:p>
            <a:r>
              <a:rPr lang="en-US" dirty="0" smtClean="0"/>
              <a:t>Review of Texas and New York Mold Laws</a:t>
            </a:r>
          </a:p>
          <a:p>
            <a:endParaRPr lang="en-US" dirty="0" smtClean="0"/>
          </a:p>
          <a:p>
            <a:r>
              <a:rPr lang="en-US" dirty="0" smtClean="0"/>
              <a:t>Meetings with subject matter experts in fields of environmental health, building construction, enforcement,  landlord/tenant law etc.</a:t>
            </a:r>
          </a:p>
          <a:p>
            <a:endParaRPr lang="en-US" dirty="0" smtClean="0"/>
          </a:p>
          <a:p>
            <a:endParaRPr lang="en-US" dirty="0" smtClean="0"/>
          </a:p>
          <a:p>
            <a:r>
              <a:rPr lang="en-US" dirty="0" smtClean="0"/>
              <a:t> </a:t>
            </a:r>
          </a:p>
          <a:p>
            <a:endParaRPr lang="en-US" dirty="0"/>
          </a:p>
        </p:txBody>
      </p:sp>
      <p:pic>
        <p:nvPicPr>
          <p:cNvPr id="17412" name="Picture 4" descr="http://onehope.net/rob-hoskins/wp-content/uploads/2013/09/researchgethelp_0.png"/>
          <p:cNvPicPr>
            <a:picLocks noChangeAspect="1" noChangeArrowheads="1"/>
          </p:cNvPicPr>
          <p:nvPr/>
        </p:nvPicPr>
        <p:blipFill>
          <a:blip r:embed="rId4" cstate="print"/>
          <a:srcRect/>
          <a:stretch>
            <a:fillRect/>
          </a:stretch>
        </p:blipFill>
        <p:spPr bwMode="auto">
          <a:xfrm>
            <a:off x="3657600" y="1828800"/>
            <a:ext cx="5257800" cy="4057650"/>
          </a:xfrm>
          <a:prstGeom prst="rect">
            <a:avLst/>
          </a:prstGeom>
          <a:noFill/>
        </p:spPr>
      </p:pic>
    </p:spTree>
    <p:extLst>
      <p:ext uri="{BB962C8B-B14F-4D97-AF65-F5344CB8AC3E}">
        <p14:creationId xmlns:p14="http://schemas.microsoft.com/office/powerpoint/2010/main" val="419344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
            <a:ext cx="1316037" cy="1459515"/>
          </a:xfrm>
          <a:prstGeom prst="rect">
            <a:avLst/>
          </a:prstGeom>
        </p:spPr>
      </p:pic>
      <p:sp>
        <p:nvSpPr>
          <p:cNvPr id="5" name="Rectangle 6"/>
          <p:cNvSpPr>
            <a:spLocks noChangeArrowheads="1"/>
          </p:cNvSpPr>
          <p:nvPr/>
        </p:nvSpPr>
        <p:spPr bwMode="auto">
          <a:xfrm>
            <a:off x="15240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6" name="Title 5"/>
          <p:cNvSpPr>
            <a:spLocks noGrp="1"/>
          </p:cNvSpPr>
          <p:nvPr>
            <p:ph type="title"/>
          </p:nvPr>
        </p:nvSpPr>
        <p:spPr>
          <a:xfrm>
            <a:off x="533400" y="963520"/>
            <a:ext cx="8229600" cy="902677"/>
          </a:xfrm>
        </p:spPr>
        <p:txBody>
          <a:bodyPr>
            <a:normAutofit/>
          </a:bodyPr>
          <a:lstStyle/>
          <a:p>
            <a:r>
              <a:rPr lang="en-US" sz="3600" dirty="0" smtClean="0">
                <a:solidFill>
                  <a:schemeClr val="tx2"/>
                </a:solidFill>
              </a:rPr>
              <a:t>Legislative Champions</a:t>
            </a:r>
            <a:endParaRPr lang="en-US" sz="3600" dirty="0">
              <a:solidFill>
                <a:schemeClr val="tx2"/>
              </a:solidFill>
            </a:endParaRPr>
          </a:p>
        </p:txBody>
      </p:sp>
      <p:sp>
        <p:nvSpPr>
          <p:cNvPr id="7" name="Line 5"/>
          <p:cNvSpPr>
            <a:spLocks noChangeShapeType="1"/>
          </p:cNvSpPr>
          <p:nvPr/>
        </p:nvSpPr>
        <p:spPr bwMode="auto">
          <a:xfrm flipV="1">
            <a:off x="1544637" y="897397"/>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4"/>
          <p:cNvSpPr>
            <a:spLocks noChangeArrowheads="1"/>
          </p:cNvSpPr>
          <p:nvPr/>
        </p:nvSpPr>
        <p:spPr bwMode="auto">
          <a:xfrm>
            <a:off x="228600" y="1905000"/>
            <a:ext cx="8839200" cy="523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200150" indent="-28575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Clr>
                <a:schemeClr val="bg2"/>
              </a:buClr>
              <a:buSzPct val="75000"/>
              <a:buNone/>
            </a:pPr>
            <a:r>
              <a:rPr lang="en-US" altLang="en-US" sz="2400" dirty="0" smtClean="0">
                <a:latin typeface="Verdana" pitchFamily="34" charset="0"/>
              </a:rPr>
              <a:t>Author: Senator Holly Mitchell (D – Los Angels)</a:t>
            </a:r>
          </a:p>
          <a:p>
            <a:pPr>
              <a:buClr>
                <a:schemeClr val="bg2"/>
              </a:buClr>
              <a:buSzPct val="75000"/>
              <a:buNone/>
            </a:pPr>
            <a:endParaRPr lang="en-US" altLang="en-US" sz="2400" dirty="0">
              <a:latin typeface="Verdana" pitchFamily="34" charset="0"/>
            </a:endParaRPr>
          </a:p>
          <a:p>
            <a:pPr>
              <a:buClr>
                <a:schemeClr val="bg2"/>
              </a:buClr>
              <a:buSzPct val="75000"/>
              <a:buNone/>
            </a:pPr>
            <a:endParaRPr lang="en-US" altLang="en-US" sz="2400" dirty="0" smtClean="0">
              <a:latin typeface="Verdana" pitchFamily="34" charset="0"/>
            </a:endParaRPr>
          </a:p>
          <a:p>
            <a:pPr>
              <a:buClr>
                <a:schemeClr val="bg2"/>
              </a:buClr>
              <a:buSzPct val="75000"/>
              <a:buNone/>
            </a:pPr>
            <a:endParaRPr lang="en-US" altLang="en-US" sz="2400" dirty="0">
              <a:latin typeface="Verdana" pitchFamily="34" charset="0"/>
            </a:endParaRPr>
          </a:p>
          <a:p>
            <a:pPr>
              <a:buClr>
                <a:schemeClr val="bg2"/>
              </a:buClr>
              <a:buSzPct val="75000"/>
              <a:buNone/>
            </a:pPr>
            <a:endParaRPr lang="en-US" altLang="en-US" sz="2400" dirty="0" smtClean="0">
              <a:latin typeface="Verdana" pitchFamily="34" charset="0"/>
            </a:endParaRPr>
          </a:p>
          <a:p>
            <a:pPr>
              <a:buClr>
                <a:schemeClr val="bg2"/>
              </a:buClr>
              <a:buSzPct val="75000"/>
              <a:buNone/>
            </a:pPr>
            <a:endParaRPr lang="en-US" altLang="en-US" sz="2400" dirty="0">
              <a:latin typeface="Verdana" pitchFamily="34" charset="0"/>
            </a:endParaRPr>
          </a:p>
          <a:p>
            <a:pPr>
              <a:buClr>
                <a:schemeClr val="bg2"/>
              </a:buClr>
              <a:buSzPct val="75000"/>
              <a:buNone/>
            </a:pPr>
            <a:r>
              <a:rPr lang="en-US" altLang="en-US" sz="2400" dirty="0" smtClean="0">
                <a:latin typeface="Verdana" pitchFamily="34" charset="0"/>
              </a:rPr>
              <a:t>Sponsors: </a:t>
            </a:r>
            <a:endParaRPr lang="en-US" altLang="en-US" sz="2000" dirty="0">
              <a:latin typeface="Verdana" pitchFamily="34" charset="0"/>
            </a:endParaRPr>
          </a:p>
          <a:p>
            <a:pPr lvl="1" eaLnBrk="1" hangingPunct="1">
              <a:spcAft>
                <a:spcPts val="600"/>
              </a:spcAft>
              <a:buClr>
                <a:schemeClr val="tx2"/>
              </a:buClr>
              <a:buSzPct val="75000"/>
              <a:buFont typeface="Wingdings" pitchFamily="2" charset="2"/>
              <a:buChar char="n"/>
            </a:pPr>
            <a:endParaRPr lang="en-GB" altLang="en-US" sz="2200" dirty="0"/>
          </a:p>
        </p:txBody>
      </p:sp>
      <p:pic>
        <p:nvPicPr>
          <p:cNvPr id="1026" name="Picture 2" descr="http://www.caceo.us/associations/9312/files/i/logoFoo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173450"/>
            <a:ext cx="1438275" cy="1403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ator Holly J. Mitch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150" y="2389309"/>
            <a:ext cx="145732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p:nvPicPr>
        <p:blipFill>
          <a:blip r:embed="rId6" cstate="print"/>
          <a:srcRect/>
          <a:stretch>
            <a:fillRect/>
          </a:stretch>
        </p:blipFill>
        <p:spPr bwMode="auto">
          <a:xfrm>
            <a:off x="1752600" y="5111904"/>
            <a:ext cx="2286000" cy="1318846"/>
          </a:xfrm>
          <a:prstGeom prst="rect">
            <a:avLst/>
          </a:prstGeom>
          <a:noFill/>
          <a:ln w="9525">
            <a:noFill/>
            <a:miter lim="800000"/>
            <a:headEnd/>
            <a:tailEnd/>
          </a:ln>
        </p:spPr>
      </p:pic>
    </p:spTree>
    <p:extLst>
      <p:ext uri="{BB962C8B-B14F-4D97-AF65-F5344CB8AC3E}">
        <p14:creationId xmlns:p14="http://schemas.microsoft.com/office/powerpoint/2010/main" val="26895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www.habitot.org/hab/newsletter/logos/HH_logo_plain.jpg">
            <a:hlinkClick r:id="rId3"/>
          </p:cNvPr>
          <p:cNvPicPr>
            <a:picLocks noChangeAspect="1" noChangeArrowheads="1"/>
          </p:cNvPicPr>
          <p:nvPr/>
        </p:nvPicPr>
        <p:blipFill>
          <a:blip r:embed="rId4" cstate="print"/>
          <a:srcRect/>
          <a:stretch>
            <a:fillRect/>
          </a:stretch>
        </p:blipFill>
        <p:spPr bwMode="auto">
          <a:xfrm>
            <a:off x="3977354" y="4305293"/>
            <a:ext cx="1494092" cy="2118226"/>
          </a:xfrm>
          <a:prstGeom prst="rect">
            <a:avLst/>
          </a:prstGeom>
          <a:noFill/>
        </p:spPr>
      </p:pic>
      <p:sp>
        <p:nvSpPr>
          <p:cNvPr id="14" name="Line 5"/>
          <p:cNvSpPr>
            <a:spLocks noChangeShapeType="1"/>
          </p:cNvSpPr>
          <p:nvPr/>
        </p:nvSpPr>
        <p:spPr bwMode="auto">
          <a:xfrm flipV="1">
            <a:off x="1676400" y="762000"/>
            <a:ext cx="7010400" cy="0"/>
          </a:xfrm>
          <a:prstGeom prst="line">
            <a:avLst/>
          </a:prstGeom>
          <a:noFill/>
          <a:ln w="19050">
            <a:solidFill>
              <a:srgbClr val="005CA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6"/>
          <p:cNvSpPr>
            <a:spLocks noChangeArrowheads="1"/>
          </p:cNvSpPr>
          <p:nvPr/>
        </p:nvSpPr>
        <p:spPr bwMode="auto">
          <a:xfrm>
            <a:off x="1676400" y="879013"/>
            <a:ext cx="7010400" cy="169015"/>
          </a:xfrm>
          <a:prstGeom prst="rect">
            <a:avLst/>
          </a:prstGeom>
          <a:solidFill>
            <a:srgbClr val="006600"/>
          </a:solidFill>
          <a:ln>
            <a:noFill/>
          </a:ln>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p>
        </p:txBody>
      </p:sp>
      <p:sp>
        <p:nvSpPr>
          <p:cNvPr id="16" name="Title 1"/>
          <p:cNvSpPr>
            <a:spLocks/>
          </p:cNvSpPr>
          <p:nvPr/>
        </p:nvSpPr>
        <p:spPr bwMode="auto">
          <a:xfrm>
            <a:off x="475673" y="1069975"/>
            <a:ext cx="822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b"/>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5400"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63" y="167640"/>
            <a:ext cx="1316037" cy="1459515"/>
          </a:xfrm>
          <a:prstGeom prst="rect">
            <a:avLst/>
          </a:prstGeom>
        </p:spPr>
      </p:pic>
      <p:sp>
        <p:nvSpPr>
          <p:cNvPr id="8" name="TextBox 7"/>
          <p:cNvSpPr txBox="1"/>
          <p:nvPr/>
        </p:nvSpPr>
        <p:spPr>
          <a:xfrm>
            <a:off x="2209800" y="1066800"/>
            <a:ext cx="3886200" cy="369332"/>
          </a:xfrm>
          <a:prstGeom prst="rect">
            <a:avLst/>
          </a:prstGeom>
          <a:noFill/>
        </p:spPr>
        <p:txBody>
          <a:bodyPr wrap="square" rtlCol="0">
            <a:spAutoFit/>
          </a:bodyPr>
          <a:lstStyle/>
          <a:p>
            <a:r>
              <a:rPr lang="en-US" dirty="0" smtClean="0"/>
              <a:t>Building up the Will to make a Change!  </a:t>
            </a:r>
            <a:endParaRPr lang="en-US" dirty="0"/>
          </a:p>
        </p:txBody>
      </p:sp>
      <p:pic>
        <p:nvPicPr>
          <p:cNvPr id="21506" name="Picture 2" descr="photo of Alameda County Board of Supervisors &amp; County Administrator posing with the NBA Championship trophy."/>
          <p:cNvPicPr>
            <a:picLocks noChangeAspect="1" noChangeArrowheads="1"/>
          </p:cNvPicPr>
          <p:nvPr/>
        </p:nvPicPr>
        <p:blipFill>
          <a:blip r:embed="rId6" cstate="print"/>
          <a:srcRect l="3299" t="4954" r="14227"/>
          <a:stretch>
            <a:fillRect/>
          </a:stretch>
        </p:blipFill>
        <p:spPr bwMode="auto">
          <a:xfrm>
            <a:off x="152400" y="1828800"/>
            <a:ext cx="3810000" cy="2924175"/>
          </a:xfrm>
          <a:prstGeom prst="rect">
            <a:avLst/>
          </a:prstGeom>
          <a:noFill/>
        </p:spPr>
      </p:pic>
      <p:pic>
        <p:nvPicPr>
          <p:cNvPr id="21516" name="Picture 12" descr="https://pbs.twimg.com/profile_images/487686878309531649/iKNITQRE.png">
            <a:hlinkClick r:id="rId7"/>
          </p:cNvPr>
          <p:cNvPicPr>
            <a:picLocks noChangeAspect="1" noChangeArrowheads="1"/>
          </p:cNvPicPr>
          <p:nvPr/>
        </p:nvPicPr>
        <p:blipFill>
          <a:blip r:embed="rId8" cstate="print"/>
          <a:srcRect/>
          <a:stretch>
            <a:fillRect/>
          </a:stretch>
        </p:blipFill>
        <p:spPr bwMode="auto">
          <a:xfrm>
            <a:off x="3124200" y="3962400"/>
            <a:ext cx="838200" cy="838201"/>
          </a:xfrm>
          <a:prstGeom prst="rect">
            <a:avLst/>
          </a:prstGeom>
          <a:noFill/>
        </p:spPr>
      </p:pic>
      <p:pic>
        <p:nvPicPr>
          <p:cNvPr id="21518" name="Picture 14" descr="http://www.combatingglobalization.com/img/focus_on_phoenix-026.jpg">
            <a:hlinkClick r:id="rId9"/>
          </p:cNvPr>
          <p:cNvPicPr>
            <a:picLocks noChangeAspect="1" noChangeArrowheads="1"/>
          </p:cNvPicPr>
          <p:nvPr/>
        </p:nvPicPr>
        <p:blipFill>
          <a:blip r:embed="rId10" cstate="print"/>
          <a:srcRect/>
          <a:stretch>
            <a:fillRect/>
          </a:stretch>
        </p:blipFill>
        <p:spPr bwMode="auto">
          <a:xfrm>
            <a:off x="5486400" y="4064244"/>
            <a:ext cx="3467100" cy="2600325"/>
          </a:xfrm>
          <a:prstGeom prst="rect">
            <a:avLst/>
          </a:prstGeom>
          <a:noFill/>
        </p:spPr>
      </p:pic>
      <p:pic>
        <p:nvPicPr>
          <p:cNvPr id="21522" name="Picture 18" descr="http://center4tobaccopolicy.org/wp-content/themes/thecenter/_img/alac-logo.png">
            <a:hlinkClick r:id="rId11"/>
          </p:cNvPr>
          <p:cNvPicPr>
            <a:picLocks noChangeAspect="1" noChangeArrowheads="1"/>
          </p:cNvPicPr>
          <p:nvPr/>
        </p:nvPicPr>
        <p:blipFill>
          <a:blip r:embed="rId12" cstate="print"/>
          <a:srcRect/>
          <a:stretch>
            <a:fillRect/>
          </a:stretch>
        </p:blipFill>
        <p:spPr bwMode="auto">
          <a:xfrm>
            <a:off x="4510014" y="2639369"/>
            <a:ext cx="3933972" cy="1303035"/>
          </a:xfrm>
          <a:prstGeom prst="rect">
            <a:avLst/>
          </a:prstGeom>
          <a:noFill/>
        </p:spPr>
      </p:pic>
      <p:pic>
        <p:nvPicPr>
          <p:cNvPr id="21523" name="Picture 19"/>
          <p:cNvPicPr>
            <a:picLocks noChangeAspect="1" noChangeArrowheads="1"/>
          </p:cNvPicPr>
          <p:nvPr/>
        </p:nvPicPr>
        <p:blipFill>
          <a:blip r:embed="rId13" cstate="print"/>
          <a:srcRect/>
          <a:stretch>
            <a:fillRect/>
          </a:stretch>
        </p:blipFill>
        <p:spPr bwMode="auto">
          <a:xfrm>
            <a:off x="6477000" y="1066801"/>
            <a:ext cx="2286000" cy="1318846"/>
          </a:xfrm>
          <a:prstGeom prst="rect">
            <a:avLst/>
          </a:prstGeom>
          <a:noFill/>
          <a:ln w="9525">
            <a:noFill/>
            <a:miter lim="800000"/>
            <a:headEnd/>
            <a:tailEnd/>
          </a:ln>
        </p:spPr>
      </p:pic>
      <p:sp>
        <p:nvSpPr>
          <p:cNvPr id="21525" name="AutoShape 21" descr="data:image/png;base64,iVBORw0KGgoAAAANSUhEUgAAAMkAAABYCAMAAABoIiPRAAABcVBMVEUIXo3///8AW4sAXI4AWYpPk1dOklgAWY4AT4QGXY4AV48AVon/z2NQlFYAVYgAW4+TrME8e6Hv8vVxobwAVY8SYI1LkFpBg6f2+vv/0GLzx2bS4+wVaZUATYO3z93Z5u00fW+nw9QAUpDrw2gOYYoVZoUubpeAqcFjj66Ttck+hmTV3eVDiWLPtm3BqnQhbX/MsHHiv2n4ymUQY4iyq3Dr8+uOlXo5gWskcHw8g2idvqFQfIJTja5FjF5Bh2QYaYIyenJBdZuHknteg39uhYDIs25wi31vpXLVtW88coatpnOqoHeOmXcqdnU6b4e10LmCjn10lrGnusxMdoWclnvJtWxghX6en3YAXn40hkCevqpjmn5tlqWGsKEAZmuCsIfM382gwb7X5N6KrbVKjIlnnJTB18k4fINofoMugk1mnnl7q5h7r4KNpF20sGF2kHdomljJu2FXhXKWomlUc4dEhJcogEaQuZl/rLJwnpoVcWPqu5IfAAAYJ0lEQVR4nO1bi3vaRrbXC4QEkgJ4hAKYh5EE2GAshA0EMBgbarAhdkhC22wf691u3Gy3afe2m+7+9fecEfiR2o433Zv29tuTL5Y0mhmd35zHnHMkGJMwvxP63QD5L5LfIP0XyW+PriOR6D96srj2mrxL6eKmdH3M9YZF1w9NCySEMDz9C/+Jd0L/kmWjd+Xd9DrxFyO9ZsRELubBs1+C5j3HTufxXO38+PnwWflZrTYYjHaeleeEef3s2Xi/XKthY601f1Ye1GrP5s9rz6CtNj6gD3SPB9g8GMw0pjUu58rjmTid07Za33pvHKZ1XVmIa/L3GOcOqkf7J7X4vrVTdUazg/LMGlfjJ9L0aDA7OGy1HpZb+4PZtBY6Gs2OaqPWIHQyGzqhGc5NpsehzdHo5Nm5vJ9zDkbDnNMiozm0Qbed98PBM4365DoSs1GvvBuLNgwNXFGcVfflVvxwbcq8bsnDQTk+lQ+OtfOnsvmw5jLD2Uo/9HRtZL22mHHoB5lsPhxqOFrcDx2tDbX+uejEDzRN7FcHpjwMHa3IJw/H7+NPeNJo6hnzeqNk1v3rDfEdWMRx6BgfaRINkJjlKUO04dFBvMwfzIlr8e7DgcVYrghILEcGExiHzs1WeWBSXdb2Q5uz+IrljkKDKc/wo5wzQySmVSu37s2+ueAcTK1R8iu9n7EskYzi7zTMpStxb1ok+ZmHROS1Vs4ZV6carw0P155W50PaTpFIEiAZDHIrmmSOQ46Tey56owFJ7jC0gsfBFJyYlcuBSEO5cuiY1+4NpN6QKA5rois+X/2GgQDF71M6E4tikRr1G+QDMpkTiZGfjlAmzGA6nYmtwxVzEB9cIoFuIBP3cKVlAZLzkTMnPL9AcsQPZIbvPiwvZDJCmZBa2bovFKnS6aLDtzIdn8+vNM2bPJfkNn2ApdSz8K7p7/68k3YQKpuyPK1aIrUT7fWJDEi0aa4KDozh0U6AaRmQrEzd+Q9oJ6QWn1nU5GW0kymc8M+qJyIv71S3JEDydO01GPz+/aDIuyVkT8soPr/f17mBRwrF0v1wW+nh8sqA9+ddzHm13J87O5p7XD20905yJ+7cmZnaQRVN1h6GnAMXnBT4Lns6dmYtUBzSD5XnJ8AnmY1D5RYuIj9ycv3pcc6xmOkYNG0UcuZz8T5A+IbHltkBIH69cZtdQz+EUnIR9a7e+DlgyTzZOtw6YcynW5ubW1tbmzM42TrXzJ0+YcQjbNyRp5tbeG/raB+vW+58a478W/R2C9eet55ulQ93XG0KbVt95mRrc3qfDU4ySxSJVKFrvn5H13UKFWWmrSvrNymhaLpEZCRR9kjDE56RNGSQNmqLoyyLmkxvirJIJxK9S0oyncZr0yToeK+dmp/4fYiEzwCbfqVyu6uVGn6AokwoEp/vBqG8HUq9N73PNJK760MkePT79J874CtEADQYEu8h0d+f0f8b6ikgE5eRXoJEmu7dmx/vlsC5TXhEQo+/IZJcsA6QCViLz5e50f9e607quq9jUiS+jvXhQ+7bSbLAIekTnm/4lMw9lFMiPb8fu+Owym8FCd2tAQkssiR2lAyhDfxt7Hl3JKaJe6cLLlu3JOYeCYDECQLHwQm3bBCExRm3pLcur9GyrwDE3ThQakCDANqlZEQR9xQJLpnuxLrS/SpD3Z5L2RZL/oYXhwESye2+I07lhHChULBVLllYPJectr0xnB1eEL0ky6uLZnpB7wkMztKGabBj8pKC0CC++jN0tDo+pWuHX7z6MZwMh2N/fvVVOOw9UYDnX4Wi1fUJegSpq6+7fIPaCzgK8BZ3kZDMpiNGJJHn2umA19I20jEqleCTSBopkk1SXAl6lU7kFyeUiqAqktpOpQ0DpnliCwwXTqU3EomNjQ34n20HGfmP29AxtevTSTa9fZaOtCPps21oi9Ancsl0JC9c4UkCx7VbARWTJrDrWCVfB7Y5c/emsOWKROwEy7LphMGmEuwqbVKzLFukE3OxIt5N5D0ZkWjWgMtsNJxP4bFYLELXFNxTi3AjVSymYaqYwIXzWRwG9yNwLAjyZ4/hyD5W6lL0L9ClGP70S7iOZKPegkWhs31dvzoKpC6SZJWavNlUOrCbd28MwK4Q8BQJrwYCRZY1FisEDzGSdGJOTQJzYVXwjE1YpSAFTlgFFm1VVQNtI0U4Bgan23CJi2CEBS6oQks0oKpCCucSSwpCMd70xMo/ziJJ4NN3xhr5VU8QZANunl4VCoMqpZS6kvbS54o9BaJ/rXk3EqEAk7RVZBqeTZEAE8B9PrgQGSK5WC4qLjTGIMhqj2PChMmmSPDUYI0iouUQeArPEAlMIeRxocSS7zELmLZ/FHqlbORHHUIRRBJc8BBJe6K9QqSOcYAlmZ2MPPFleMak8cHtFIDlSBOP51QiQEWSTp9C4z2QCHbCVvNZQAP9vU64HmyMkygSQIRI0oxYB5nEYEiCK02yEXBG/s4lEhjeBuW8pl7gszHwqovapMM0vG3FV79Tu2CK7HIZkt4KGflkgjU8Fb4byQOQC0nCGrDshuqtLywCWwwuZMJx4QiIRIB85BG7twca+afOx9ntV7Dc9cQSCbeXTuFaZNVrjOHeDtEwb+rdBoSQWhP207u8sG0sWLukFJtUH4C03ymTRBo1TGKQXXZj4fdi6QskiWw2wW5EYXPiEUlMjcLDPlOz2x9hknWJJMqeqrEIa5C3hILBTUYS1zMNH2wnpbuRcDaVycKeg5SVSCocLsBSFoTrSHDzuobkwYM02gogSV8iaUcQCdWuRCqFZs/QHBGQBLvot/ayxhc+ZZJcIpGERLoQbsN8+etCYXqYbFlaY7enEAk3oztlQrXL6xCMFkG9uDxrRCLoPJ8gx5dIODvGXUdiq22DIkFHvtQu9CComKhdDMl69uPJRLB2z+BpP7HfKBn+AgkXBp9AH7jxFqNmxoeBl6s3dV6qdPx3I1HRCSe9UCVtgImSRLqYz+fRrXpcLpEEn4DSvGUnJIqmJXkW79kVOnOb8Sw+KMToOnEiIvmD5jY/goXbNr6ZgF9ZIoGtCB+YBy247ohhkozPt+6a60qJhyTNr/TuEonQZlGsEAaBl0mpoFxsURWCwdWE54gvkIAKgUm+7YWFxSSg5UWEK9iwuClUKM/iYWsyChANVQDJZ0GmrnwGUIx/cleQkMhGIAgPLKIjXlrKogqpQXJZgVF1XqorvncFxCiUBxAIFSOwpalw+SAAHOLEETsQVJG1MOyAySxAVAMp3C5UQQ1Cc2E1uAjUJNw1onAbvVja5jg1iM5oVQhE0POmUvy/HrGPVuWMMoH2SFuAHReWohhQg0KRTa0GJQ62WPCX6jLifEmjZdhVQBEnSo93wZPdKRK6jWDckIZH5oUkhhuRVFstpCI0mshjA4YlKXRJpLiBS5ouRou4K0dSxT3vyRwBKMYG7ZUANQsXUxjWbBQE3F7SRr6d2ma3s9GJ0p2esZEYxnrQIbKRjUKYZGxEmb0sPiiy4TkXyV33ckqIWnQInidaV1d235WccVwUYz9jA4IMO4XWbkQDT/AYMTbo9YKMor04SWcXzen2Uh2EcDaCs0ALqE4s7Y2HnaoIxzxThGvDSL30WY1vIulYsG0Y27RL0fD6FRYzLiaUKrqnS3zD36goXYgkfe67ky0hEG7HkgEBw6wAksAE6RHipsAVCnLLs4vmyx2AU5nlLHCxHAEGLdiMivP965Ov1a7eXW+qMCr4+T8+aa5hD28+SXhrQrOu6BV6stuEUWD190vlueuZznsSJ9w0i7RYZXNdr3T1Bi3D8RU/pCp3rTFNSlAqcDIpWZbv5sLrhydaC1YybqeO1VTc5jAPvmsAJCVeDZLXd3fdnn4n7g9HEi0G9zqNjlKHSxMr2HeHgwyz64MAEodBdmL5e1havPEFxIclDRJAlES9gyxJDYyo6nezRQNIPwiF7ykgSRCg1Oi9A/wHIK3ZscBgezpWidCaccN+BxIMVZSMhtVuXWnwYFv63XHXByGIIEsWj7oPSDBJByZf3q34fI++l+ARia+DHkO/O1r5MMRPIJW1JG2CESGt4PnX31FVlFyd5icSbPGQntBY+OWvX1OVGopfaWLJBIIPqYIVvO67uAJt8mHtEeS5btLXXDe/b6FlNkHgpMXJIgrlgqqqCtf7LJhZjlgOEK4U6jgBhgW9ssWyH3Olf7ALzCuToNxTIAqBRYZz4fo8V86Xn21MaBVV7PgmGBXf9gosHKMUJrZ3EktizsO0i6lUNm9TDpPLO3ghMYsrey96hWIe73Y0m0oV20EME2LenQLjHds2PbzxffHozU9R29/pij+9efMoWmhfncdePgx5AvRe9RXMqsKboJfaBC1r96Z4JUkjPNZI2VGWkgEBD1fA+DGClaswwIpGvFsPaLheWPQrYid2mY1hhC/YWXqN4TDhgk/ozBChJ2i/bJj2T69/SQ8QDQZohxQthbHG9vY2VncKhkFnxb/bj5tU98Do9YrW8zfELgIp3WhZJBzDaL4NMmnjSR5WXgJQkSexWAEj8wKEk7F8hJZvkl7aS4t2sXAyRosOINTTNCIRwpgxFmKxB5CkZCG2xkSWjYa5MCbA4SSB++l82HrxBZ0AtoYfH20bhXA4htW9L7558RUMbJMYps35cPuff8ESH1UkCFR01+00NRAO5sE3WxYXhDg8tQp2op4akLqCop4CJ3lUaoJQCNagU2mM1rGyKhhsCnN7Fct3AC8K6ZhaMIpeVrBhg3oHESFkV0FIZ1lQtCAkcVnIYCAphFbG+hoX3/ipMyG7Z4lVjgu+gIaPMpYArBQEYRXmOVUF7mPIkLd9i9eRHW0CYJpgZM1bfR3k62wCc29EsBFYJOO0XC8gK0W4R1IRWnsJUuUCEXhVCjWBqToXIyRVZIIP2EWzl7Qtjm2BlroS4AUCiQQWwSX1bBs0LP2Vbva+TATADD4CJH8WhHbQBhWgeTimvyoM26YvTABJz9InTN3n03vkVqfNUZlgPbRAkQgF46K6gUKJYE4PSDChh6h8g00w15Co4ciesBcGi1uW/hgh6lUjsOYFiTTmlyzkj4R9ouLnDmoq/QJUJ/Fi/eUZIOEniMRW2+yqELM5DwlImoHZH/t9EAvALtTYzbhNRW9aGnPr6xNEkn6CBMaPSPIsXUlmUWEwbCqTvTAADAuxCFuUIleRgJnvYVK1l7isEBU8AWLVKJLkOAPywqIKrQXBAiVXi+lwBdP8r3fPzpZIYuEUu+oVoFJoJ7HTLJv4U4e+WZR6er3TaCqlBhUI79780gGRXBBqV/EKkuIlEpRPFrL6iJ28igRdFaS+kle180RJ615YtQP1gpS8bUTB1kE0BoEktkECgERFsH/1nQH3HhKcZ5UuNyKhmWXBhnBGwaim6fc3S0qPOl8IEEo3VyQQSZHDD+YWdpJ/GwlHkaBniIANZbE2cUUmsJaAhHB7l1U7rhDxkAiosGoqwj8BRHYENI2BNLwLSDgJpt7+5kv2c9jqEUm4nUYksOiIpAjuElQc4mDYzzFk9vmb9EMciamUbnHDHhJcy+Dpwk7YiwI9dV4BKpMwOlkjG2GTwnUkqp3eE2LF5FU7OaXVba9iH4lGsgHwrBt5XB9wqIryxzRsetj/7Iz92pK4V9ROwkZAKBQXFq+qTwCdCVy7vFVSQLFQXDyp1P3KbR+HUCS0fHrNd3lasqhSIxKOQ6NBC76ORGDydvBB2hYufRe39F3U/6QRwQaqD22a6Mrj7a8aRAQVhF3wk3VLbCESgTwIBlPgRT3fFczDs7od5XPNXVc6PdxDeNLI6Bjg3LGfUFelekgYLuoVnDghsKhLwn4C/ilY8N5LCdROYGPgKBLYNwQ7nU7SFUglIcJQ2xdS9V4mEfqyik15gp588tj4Qi/1Po6hZX6ud7pYu4fASFXbkUSAo/tJEBXT+OyTv6Q+3lWaEAjzojnZ1X3ghyc3uy6SxBADrJghe3hSsAkjFAFK3rbDKfqKjUnuwazFvSRH93myh5X24p5NbBudbdK2AQMgEdDmU3s2jXuKi5dfXoUP9HtRJcZHNs7YRx/5IYH/IzSumXX9Mzj+CNNA/JNSbW8agjXPszfsp75OQ5RMd7IOI3w+f+m2j1wWcRd7Le4KRjHuorU7AAJxF3Ul+UDUiJzSjRspe+rFS+k0xlNp8AuCjWU+rMQl8ssX4Wh1eY4iMrxiXBJjEwipFEXxwQZZsbJX50nEvCDPyK/S+c86mW630Vv3Q3fF3yn1bvs2RCKnDyidJsPeyQN8oyTYpxDTZosFrPdydoHSHpc8LYASLfoVlgMo5dHTc6RQxHEP7MsKdTKbxfqkEMvmk1ef+IdJpt588emjT/Q3jx8hffonysfF9OLHf338+PFH+npJ9+mlZj0zmTQqlnbrDi8JQUoCGIxH3isS0Kkk4TyGLhINhgb5i37CcoB3tXjzwpFkkhGuVLsun0yuPREGmKb7sVWZZJodXHCl011RL2cVGyVs1Nczk65luaZJwFbe6zvxX1BVuj70rqdLQDyvaXx3AisPweFirMRYTcWn704sUUP+fxslrnuRxDOVyboOgSLDw3l3ouvrva526/csv2mSNLeS6XTqjW6jrncyFff/JwxKoETmpOPX9U7DJb9+9eQXkCS5jXXwtB19veH+h2xD8z76lTRZRLXFDz+XH89qcOrd5bGRh80XiGYN3ih6jU28trixHALXPP1LXSnevfhqntfAVCzY/QDDitlo6usT93aHe3+S+t43tGZ/az6SWrxmzTd3LGsKTVLraOtoH2Fpo/nWjjVtzXZ2+jvnwIk7pKPgGhp2dg5GfTie4JA5DAEXdbKzM9PIEG5DeE7Ooc9Oy3PNWmtHs3ql7779n+OTVr+/8/rvf/u29ndL/KVYtFl8C92hu+kcH5cHO7LllI+PncGBJlnjeK1fi9dcSdvPxWu1Qfl4NM9Vj1s8cOOUV2B03znGz6prh6OhE68NGdcbsumKz51qeUqel50hImnNc7l5a/F7nM3qK9j//l6Lx1+3juNOazSufv+dXrd+oY5pYyd3oDHaQXworqwc91eO4y15xZyfa+To4XxNXDkKbRJSzZ2vyK348cq0XF1DLTmKV/FT9OHJWuvhmCFja62WO5CZ+cO5LK7MYchK36nWePnkmH5UrLmO43r6aALG7zsTRnbLVUbuxrdk+fnWWqXk8zUrv+S9Dz8t74eOTAl/BnF0MmOm4vNQ+ehkarr8NB7HnwRYIWe0H9qCfYycnIujchVkIU1rr+ObsIazkdYKjU3ScmVAIrrx+EyDIVWnJffnR6GTlf6xZ2eW4+DPECRSWf/2WyeHq6AdV5/Lw/ihJY+HGg+OTPHXG++/SWs7c1J2fuCBzWqo6myNRDIOheKHY0veDzn4tflKKH5+HNp00RVovIdEG27yhw4wTQhFIpkMIpFbMAQktlKNH6wcb1pObnZyFYnEd5v6d9+/eh16quGH+vHNtc1x/EB2cHKpW4d4pdl9X3txB/NhLbQjSYSZvq7lquURYWb9QbVaM2cekrWQM+tTJIxJFkikWg1GHaGaeUgYikScLpEAquHmyixUnl9BwpsZCNX/Vn49DOEPQBi57DyvWdXa84GMXSRIfCEjydzjbe9NIjmvDfeHZceUT+YEzKOWO5/3NXltVHamrhM6FxmxFSpbwNIUAqbDvox2ImlTZ39/34G2t5CY5RDYHA6Zygebstyvxo/FJZJuo/O37/X6eL6/Pw+dgNvV9kPlYzLPOcPFjz94tw4BGf4y6N8GwrvjMZFJLdQnw9x4ZlljZzrPzUfuaDBwmZN4eSpOB9UTTRxUj2azp8B6y6l2iTnfgu1hXN0BhVnZD43Rlskg3neZg3h5hEP6ktzfEjWY2fthh9Z1nFe+775/9vnMmYkrAHVkgoyd0IF4Hq9e/GRCMiFdVpRm5d9GYh2GQI1qYCFj2A4GjuMciOPhcdnJDWbA3NDJHeacAwJ+oVbN5crn2kEuFMqNN6G/uRUHu1pxx7mHVRg1GoB11RhyQIecEHkzXnV+0GYORUL6DtyOxx8ePc2Fcuf7OAv4cmmcm2nT8rPL128S060A3fTzwne8bTTJ4peXxDI1MppBXjCVJHM28uaVpq0p8b6stlozCLjJBdGhJv0RJzG9H3Pi7zcXQ+g1Ptv7TSdzMYpcmYHx0pi3fgZL6QZW7/+2EesyF/HE4kTitWUTpj7Xe982j8bfq9+/S7/+e9P/FP3677L/U/T7QfL70a7fD5LfjXb9LzPphDBfQp+NAAAAAElFTkSuQmCC">
            <a:hlinkClick r:id="rId14"/>
          </p:cNvPr>
          <p:cNvSpPr>
            <a:spLocks noChangeAspect="1" noChangeArrowheads="1"/>
          </p:cNvSpPr>
          <p:nvPr/>
        </p:nvSpPr>
        <p:spPr bwMode="auto">
          <a:xfrm>
            <a:off x="42863" y="-503238"/>
            <a:ext cx="2400300"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27" name="Picture 23" descr="https://www.calhomelaw.org/_images/cosmetic/home-logo.gif">
            <a:hlinkClick r:id="rId14"/>
          </p:cNvPr>
          <p:cNvPicPr>
            <a:picLocks noChangeAspect="1" noChangeArrowheads="1"/>
          </p:cNvPicPr>
          <p:nvPr/>
        </p:nvPicPr>
        <p:blipFill>
          <a:blip r:embed="rId15" cstate="print"/>
          <a:srcRect/>
          <a:stretch>
            <a:fillRect/>
          </a:stretch>
        </p:blipFill>
        <p:spPr bwMode="auto">
          <a:xfrm>
            <a:off x="4114800" y="1438728"/>
            <a:ext cx="2247900" cy="990147"/>
          </a:xfrm>
          <a:prstGeom prst="rect">
            <a:avLst/>
          </a:prstGeom>
          <a:noFill/>
        </p:spPr>
      </p:pic>
      <p:pic>
        <p:nvPicPr>
          <p:cNvPr id="21529" name="Picture 25" descr="http://www.giuriatoandassociates.com/wp-content/uploads/2012/03/Screen-shot-2012-03-06-at-4.02.12-PM.png">
            <a:hlinkClick r:id="rId16"/>
          </p:cNvPr>
          <p:cNvPicPr>
            <a:picLocks noChangeAspect="1" noChangeArrowheads="1"/>
          </p:cNvPicPr>
          <p:nvPr/>
        </p:nvPicPr>
        <p:blipFill>
          <a:blip r:embed="rId17" cstate="print"/>
          <a:srcRect/>
          <a:stretch>
            <a:fillRect/>
          </a:stretch>
        </p:blipFill>
        <p:spPr bwMode="auto">
          <a:xfrm>
            <a:off x="152400" y="5791200"/>
            <a:ext cx="3657600" cy="838200"/>
          </a:xfrm>
          <a:prstGeom prst="rect">
            <a:avLst/>
          </a:prstGeom>
          <a:noFill/>
        </p:spPr>
      </p:pic>
      <p:pic>
        <p:nvPicPr>
          <p:cNvPr id="21531" name="Picture 27" descr="http://lbaca.org/wp-content/uploads/2013/07/header.jpg">
            <a:hlinkClick r:id="rId18"/>
          </p:cNvPr>
          <p:cNvPicPr>
            <a:picLocks noChangeAspect="1" noChangeArrowheads="1"/>
          </p:cNvPicPr>
          <p:nvPr/>
        </p:nvPicPr>
        <p:blipFill>
          <a:blip r:embed="rId19" cstate="print"/>
          <a:srcRect/>
          <a:stretch>
            <a:fillRect/>
          </a:stretch>
        </p:blipFill>
        <p:spPr bwMode="auto">
          <a:xfrm>
            <a:off x="152400" y="4876800"/>
            <a:ext cx="3676878" cy="762000"/>
          </a:xfrm>
          <a:prstGeom prst="rect">
            <a:avLst/>
          </a:prstGeom>
          <a:noFill/>
        </p:spPr>
      </p:pic>
    </p:spTree>
    <p:extLst>
      <p:ext uri="{BB962C8B-B14F-4D97-AF65-F5344CB8AC3E}">
        <p14:creationId xmlns:p14="http://schemas.microsoft.com/office/powerpoint/2010/main" val="15323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1BE3D51C617848B6833BBA483AC7BA" ma:contentTypeVersion="2" ma:contentTypeDescription="Create a new document." ma:contentTypeScope="" ma:versionID="7ab947e9b69197281be2f248b881f65c">
  <xsd:schema xmlns:xsd="http://www.w3.org/2001/XMLSchema" xmlns:xs="http://www.w3.org/2001/XMLSchema" xmlns:p="http://schemas.microsoft.com/office/2006/metadata/properties" xmlns:ns2="f9cb50ba-2534-4e6f-9400-1cd7f9befece" targetNamespace="http://schemas.microsoft.com/office/2006/metadata/properties" ma:root="true" ma:fieldsID="024426471279143a2080e413d48dd63b" ns2:_="">
    <xsd:import namespace="f9cb50ba-2534-4e6f-9400-1cd7f9befec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b50ba-2534-4e6f-9400-1cd7f9befe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11B3EB-2DF0-45F9-A82D-3F1AB942E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b50ba-2534-4e6f-9400-1cd7f9bef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BE6C0A-07C1-4FE0-878A-80EC3A5AAC89}">
  <ds:schemaRefs>
    <ds:schemaRef ds:uri="http://schemas.microsoft.com/office/infopath/2007/PartnerControls"/>
    <ds:schemaRef ds:uri="http://purl.org/dc/elements/1.1/"/>
    <ds:schemaRef ds:uri="f9cb50ba-2534-4e6f-9400-1cd7f9befece"/>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919C33C-3BFD-4598-B273-B97F75905C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3382</TotalTime>
  <Words>1199</Words>
  <Application>Microsoft Office PowerPoint</Application>
  <PresentationFormat>On-screen Show (4:3)</PresentationFormat>
  <Paragraphs>160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California Healthy Housing Coalition</vt:lpstr>
      <vt:lpstr>California Healthy Housing Coalition</vt:lpstr>
      <vt:lpstr>PowerPoint Presentation</vt:lpstr>
      <vt:lpstr>PowerPoint Presentation</vt:lpstr>
      <vt:lpstr> The Toxic Mold Protection Act of 2001 Senator Deborah Ortiz </vt:lpstr>
      <vt:lpstr>PowerPoint Presentation</vt:lpstr>
      <vt:lpstr>PowerPoint Presentation</vt:lpstr>
      <vt:lpstr>Legislative Champions</vt:lpstr>
      <vt:lpstr>PowerPoint Presentation</vt:lpstr>
      <vt:lpstr>Outpacing Opposition</vt:lpstr>
      <vt:lpstr>SB 655: California’s New Mold Law</vt:lpstr>
      <vt:lpstr>PowerPoint Presentation</vt:lpstr>
    </vt:vector>
  </TitlesOfParts>
  <Company>Public Health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Kitagawa</dc:creator>
  <cp:lastModifiedBy>Brandon</cp:lastModifiedBy>
  <cp:revision>68</cp:revision>
  <dcterms:created xsi:type="dcterms:W3CDTF">2014-10-14T23:45:28Z</dcterms:created>
  <dcterms:modified xsi:type="dcterms:W3CDTF">2015-12-09T23:01:19Z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0x010100851BE3D51C617848B6833BBA483AC7BA</vt:lpwstr>
  </property>
</Properties>
</file>