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56" r:id="rId2"/>
    <p:sldId id="309" r:id="rId3"/>
    <p:sldId id="313" r:id="rId4"/>
    <p:sldId id="314" r:id="rId5"/>
    <p:sldId id="297" r:id="rId6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01" autoAdjust="0"/>
  </p:normalViewPr>
  <p:slideViewPr>
    <p:cSldViewPr>
      <p:cViewPr varScale="1">
        <p:scale>
          <a:sx n="98" d="100"/>
          <a:sy n="98" d="100"/>
        </p:scale>
        <p:origin x="-18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416"/>
    </p:cViewPr>
  </p:sorterViewPr>
  <p:notesViewPr>
    <p:cSldViewPr>
      <p:cViewPr varScale="1">
        <p:scale>
          <a:sx n="58" d="100"/>
          <a:sy n="58" d="100"/>
        </p:scale>
        <p:origin x="-2002" y="-77"/>
      </p:cViewPr>
      <p:guideLst>
        <p:guide orient="horz" pos="2304"/>
        <p:guide pos="302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520" cy="3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657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459" y="0"/>
            <a:ext cx="4160520" cy="3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657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125"/>
            <a:ext cx="4160520" cy="36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657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459" y="6949125"/>
            <a:ext cx="4160520" cy="36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6574">
              <a:defRPr sz="1300" smtClean="0"/>
            </a:lvl1pPr>
          </a:lstStyle>
          <a:p>
            <a:pPr>
              <a:defRPr/>
            </a:pPr>
            <a:fld id="{E44F73DE-5BDE-4399-AD33-DC98827AD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520" cy="3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657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459" y="0"/>
            <a:ext cx="4160520" cy="36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657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121" y="3473931"/>
            <a:ext cx="7680960" cy="3292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9125"/>
            <a:ext cx="4160520" cy="36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6574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459" y="6949125"/>
            <a:ext cx="4160520" cy="36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6574">
              <a:defRPr sz="1300" smtClean="0"/>
            </a:lvl1pPr>
          </a:lstStyle>
          <a:p>
            <a:pPr>
              <a:defRPr/>
            </a:pPr>
            <a:fld id="{D87F1D19-8C4C-4C72-A839-4DE023373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67964-3A5A-42E1-8E2C-805C2C81FA48}" type="slidenum">
              <a:rPr lang="en-US"/>
              <a:pPr/>
              <a:t>1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33950" y="1889125"/>
            <a:ext cx="1870075" cy="14033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03512C-A8CC-47DC-AFA4-2D5FEC486540}" type="slidenum">
              <a:rPr lang="en-US"/>
              <a:pPr/>
              <a:t>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2275" y="538163"/>
            <a:ext cx="3678238" cy="2759075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3491" y="3477718"/>
            <a:ext cx="7094220" cy="3298466"/>
          </a:xfrm>
          <a:noFill/>
          <a:ln/>
        </p:spPr>
        <p:txBody>
          <a:bodyPr/>
          <a:lstStyle/>
          <a:p>
            <a:pPr marL="240807" indent="-240807" eaLnBrk="1" hangingPunct="1">
              <a:buFontTx/>
              <a:buAutoNum type="arabicParenR"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356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E858F0-311F-4F0B-9D2A-3D7DA870A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2607-ED38-46EF-A0AB-014B974FB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CAEE9-F17D-404A-8CF6-D470E78E5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DF0E9-726D-49DD-A224-82A5213BE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56BAD-AD00-48ED-A267-A34C0253B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CAA5B-DD05-4540-970A-70D4E2CCB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DDA40-6A36-44C7-851C-7CDC248A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9B6A6-41B2-4A9E-B1DE-CCE427871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CA12E-35B7-4812-9A21-C2B471128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468B-9516-4388-991E-8401C3443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A1B9B-E4C5-4872-A44B-5B0DE9638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C8E2-F3DD-468B-8084-5E5EA8CCD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DA848-6E42-487B-9CEF-025FB35C0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96ABB-BAF6-4678-A9AC-D9A0EE73A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253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15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253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253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5519A128-9C72-43D3-9644-66B86999C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healthyhousing.org/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066800"/>
            <a:ext cx="6858000" cy="1736725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CALIFORNIA HEALTHY HOUSING </a:t>
            </a:r>
            <a:r>
              <a:rPr lang="en-US" sz="4000" b="1" dirty="0" smtClean="0"/>
              <a:t>COALITION</a:t>
            </a:r>
            <a:endParaRPr lang="en-US" sz="4000" b="1" dirty="0" smtClean="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819400" y="44196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spcAft>
                <a:spcPts val="300"/>
              </a:spcAft>
            </a:pPr>
            <a:r>
              <a:rPr lang="en-US" sz="4000" dirty="0" smtClean="0">
                <a:solidFill>
                  <a:schemeClr val="hlink"/>
                </a:solidFill>
              </a:rPr>
              <a:t>CA Senate Bill 488</a:t>
            </a:r>
            <a:endParaRPr lang="en-US" sz="4000" dirty="0">
              <a:solidFill>
                <a:schemeClr val="hlink"/>
              </a:solidFill>
            </a:endParaRPr>
          </a:p>
        </p:txBody>
      </p:sp>
      <p:pic>
        <p:nvPicPr>
          <p:cNvPr id="4" name="Picture 3" descr="CHHC Logo H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3886200"/>
            <a:ext cx="1621536" cy="1798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828800"/>
            <a:ext cx="784860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 Substandard Housing Code only allows a Health Officer to:</a:t>
            </a:r>
          </a:p>
          <a:p>
            <a:pPr marL="404813" indent="-404813">
              <a:lnSpc>
                <a:spcPct val="150000"/>
              </a:lnSpc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400" dirty="0" smtClean="0"/>
              <a:t>d</a:t>
            </a:r>
            <a:r>
              <a:rPr lang="en-US" sz="2400" dirty="0" smtClean="0"/>
              <a:t>etermine </a:t>
            </a:r>
            <a:r>
              <a:rPr lang="en-US" sz="2400" dirty="0" smtClean="0"/>
              <a:t>a pest infestation </a:t>
            </a:r>
            <a:endParaRPr lang="en-US" sz="2400" dirty="0" smtClean="0"/>
          </a:p>
          <a:p>
            <a:pPr marL="404813" indent="-404813">
              <a:spcAft>
                <a:spcPts val="1000"/>
              </a:spcAft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400" dirty="0" smtClean="0"/>
              <a:t>d</a:t>
            </a:r>
            <a:r>
              <a:rPr lang="en-US" sz="2400" dirty="0" smtClean="0"/>
              <a:t>etermine if adequate garbage </a:t>
            </a:r>
            <a:r>
              <a:rPr lang="en-US" sz="2400" dirty="0" smtClean="0"/>
              <a:t>and rubbish storage and removal facilities </a:t>
            </a:r>
            <a:r>
              <a:rPr lang="en-US" sz="2400" dirty="0" smtClean="0"/>
              <a:t>are present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rgbClr val="0000FF"/>
              </a:buClr>
            </a:pPr>
            <a:r>
              <a:rPr lang="en-US" sz="2800" dirty="0" smtClean="0"/>
              <a:t>In CA, </a:t>
            </a:r>
            <a:r>
              <a:rPr lang="en-US" sz="2800" dirty="0" smtClean="0"/>
              <a:t>most Cities </a:t>
            </a:r>
            <a:r>
              <a:rPr lang="en-US" sz="2800" dirty="0" smtClean="0"/>
              <a:t>do </a:t>
            </a:r>
            <a:r>
              <a:rPr lang="en-US" sz="2800" dirty="0" smtClean="0"/>
              <a:t>not have Health Officers so pest infestation enforcement was not being performed in 40</a:t>
            </a:r>
            <a:r>
              <a:rPr lang="en-US" sz="2800" dirty="0" smtClean="0"/>
              <a:t>% of jurisdictions</a:t>
            </a:r>
            <a:endParaRPr lang="en-US" sz="2800" dirty="0"/>
          </a:p>
        </p:txBody>
      </p:sp>
      <p:pic>
        <p:nvPicPr>
          <p:cNvPr id="4" name="Picture 3" descr="CHHC Logo H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152400"/>
            <a:ext cx="1101826" cy="122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Solution!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752600"/>
            <a:ext cx="7848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CHHC Code Enforcement Work Group set as priority in 2011 to modify CA Health &amp; Safety Code 17920.10 </a:t>
            </a:r>
          </a:p>
          <a:p>
            <a:endParaRPr lang="en-US" sz="2600" dirty="0" smtClean="0"/>
          </a:p>
          <a:p>
            <a:r>
              <a:rPr lang="en-US" sz="2600" dirty="0" smtClean="0"/>
              <a:t>Modification would allow local code </a:t>
            </a:r>
            <a:r>
              <a:rPr lang="en-US" sz="2600" dirty="0" smtClean="0"/>
              <a:t>enforcement officers to determine when there are pest and vermin </a:t>
            </a:r>
            <a:r>
              <a:rPr lang="en-US" sz="2600" dirty="0" smtClean="0"/>
              <a:t>infestations, </a:t>
            </a:r>
            <a:r>
              <a:rPr lang="en-US" sz="2600" dirty="0" smtClean="0"/>
              <a:t>and cite for inadequate garbage storage and removal</a:t>
            </a:r>
            <a:r>
              <a:rPr lang="en-US" sz="2600" dirty="0" smtClean="0"/>
              <a:t>.</a:t>
            </a:r>
            <a:endParaRPr lang="en-US" sz="2400" dirty="0"/>
          </a:p>
        </p:txBody>
      </p:sp>
      <p:pic>
        <p:nvPicPr>
          <p:cNvPr id="5" name="Picture 4" descr="CHHC Logo H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144092"/>
            <a:ext cx="1101826" cy="1221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Legislative Process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752600"/>
            <a:ext cx="7848600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Identified Author:  Senator </a:t>
            </a:r>
            <a:r>
              <a:rPr lang="en-US" sz="2600" dirty="0" err="1" smtClean="0"/>
              <a:t>Hueso</a:t>
            </a:r>
            <a:endParaRPr lang="en-US" sz="2600" dirty="0" smtClean="0"/>
          </a:p>
          <a:p>
            <a:endParaRPr lang="en-US" sz="2600" dirty="0" smtClean="0"/>
          </a:p>
          <a:p>
            <a:pPr>
              <a:spcAft>
                <a:spcPts val="1000"/>
              </a:spcAft>
            </a:pPr>
            <a:r>
              <a:rPr lang="en-US" sz="2600" dirty="0" smtClean="0"/>
              <a:t>Identified primary sponsors:  </a:t>
            </a:r>
          </a:p>
          <a:p>
            <a:pPr lvl="1" indent="-457200"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600" dirty="0" smtClean="0"/>
              <a:t>Regional Asthma Management and Prevention Program</a:t>
            </a:r>
          </a:p>
          <a:p>
            <a:pPr lvl="1" indent="-457200"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600" dirty="0" smtClean="0"/>
              <a:t>CA Pan-Ethnic Health Network</a:t>
            </a:r>
          </a:p>
          <a:p>
            <a:pPr lvl="1" indent="-457200">
              <a:buClr>
                <a:srgbClr val="0000FF"/>
              </a:buClr>
              <a:buFont typeface="Wingdings" pitchFamily="2" charset="2"/>
              <a:buChar char="§"/>
            </a:pPr>
            <a:r>
              <a:rPr lang="en-US" sz="2600" dirty="0" smtClean="0"/>
              <a:t>CA Association of Code Enforcement Officers</a:t>
            </a:r>
          </a:p>
          <a:p>
            <a:pPr lvl="1" indent="-457200">
              <a:buClr>
                <a:srgbClr val="0000FF"/>
              </a:buClr>
            </a:pPr>
            <a:endParaRPr lang="en-US" sz="2600" dirty="0" smtClean="0"/>
          </a:p>
          <a:p>
            <a:pPr marL="2743200" lvl="1" indent="-2743200">
              <a:buClr>
                <a:srgbClr val="0000FF"/>
              </a:buClr>
            </a:pPr>
            <a:r>
              <a:rPr lang="en-US" sz="2600" dirty="0" smtClean="0"/>
              <a:t>Senate:  	42-0</a:t>
            </a:r>
          </a:p>
          <a:p>
            <a:pPr lvl="1" indent="-457200">
              <a:buClr>
                <a:srgbClr val="0000FF"/>
              </a:buClr>
            </a:pPr>
            <a:r>
              <a:rPr lang="en-US" sz="2600" dirty="0" smtClean="0"/>
              <a:t>Assembly: 		74-0</a:t>
            </a:r>
          </a:p>
          <a:p>
            <a:pPr lvl="1" indent="-457200">
              <a:buClr>
                <a:srgbClr val="0000FF"/>
              </a:buClr>
            </a:pPr>
            <a:r>
              <a:rPr lang="en-US" sz="2600" dirty="0" smtClean="0"/>
              <a:t>Governor Signed:  August 12, 2013</a:t>
            </a:r>
            <a:endParaRPr lang="en-US" sz="2600" dirty="0" smtClean="0"/>
          </a:p>
          <a:p>
            <a:r>
              <a:rPr lang="en-US" sz="2600" dirty="0" smtClean="0"/>
              <a:t> 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6" name="Picture 5" descr="CHHC Logo H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144092"/>
            <a:ext cx="1101826" cy="1221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5563" indent="-55563" algn="ctr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6000" b="1" dirty="0">
                <a:solidFill>
                  <a:schemeClr val="hlink"/>
                </a:solidFill>
                <a:latin typeface="Times New Roman" pitchFamily="18" charset="0"/>
              </a:rPr>
              <a:t>ANY QUESTIONS?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581400"/>
            <a:ext cx="7315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CHHC Code Enforcement Working Group</a:t>
            </a:r>
          </a:p>
          <a:p>
            <a:endParaRPr lang="en-US" sz="2400" dirty="0" smtClean="0"/>
          </a:p>
          <a:p>
            <a:r>
              <a:rPr lang="en-US" sz="2400" dirty="0" smtClean="0"/>
              <a:t>Co-Chairs:  Brandon </a:t>
            </a:r>
            <a:r>
              <a:rPr lang="en-US" sz="2400" dirty="0" err="1" smtClean="0"/>
              <a:t>Kitawaga</a:t>
            </a:r>
            <a:r>
              <a:rPr lang="en-US" sz="2400" dirty="0" smtClean="0"/>
              <a:t> &amp; Alan Johanns</a:t>
            </a:r>
          </a:p>
          <a:p>
            <a:endParaRPr lang="en-US" sz="2400" dirty="0" smtClean="0"/>
          </a:p>
        </p:txBody>
      </p:sp>
      <p:pic>
        <p:nvPicPr>
          <p:cNvPr id="6" name="Picture 5" descr="CHHC Logo H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1524000"/>
            <a:ext cx="1720156" cy="1907693"/>
          </a:xfrm>
          <a:prstGeom prst="rect">
            <a:avLst/>
          </a:prstGeom>
        </p:spPr>
      </p:pic>
      <p:pic>
        <p:nvPicPr>
          <p:cNvPr id="7" name="Picture 6" descr="http://www.picgifs.com/graphics/c/cockroaches/graphics-cockroaches-86777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2286000"/>
            <a:ext cx="1155896" cy="640997"/>
          </a:xfrm>
          <a:prstGeom prst="rect">
            <a:avLst/>
          </a:prstGeom>
          <a:noFill/>
        </p:spPr>
      </p:pic>
      <p:pic>
        <p:nvPicPr>
          <p:cNvPr id="8" name="Picture 8" descr="http://krispykrunch.webs.com/rat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88543"/>
            <a:ext cx="2609137" cy="116945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819400" y="5257800"/>
            <a:ext cx="617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find out more information about the bill,  go to the CHHC website:  </a:t>
            </a:r>
            <a:r>
              <a:rPr lang="en-US" sz="2400" dirty="0" smtClean="0">
                <a:hlinkClick r:id="rId6"/>
              </a:rPr>
              <a:t>http</a:t>
            </a:r>
            <a:r>
              <a:rPr lang="en-US" sz="2400" dirty="0" smtClean="0">
                <a:hlinkClick r:id="rId6"/>
              </a:rPr>
              <a:t>://www.cahealthyhousing.org</a:t>
            </a:r>
            <a:r>
              <a:rPr lang="en-US" sz="2400" dirty="0" smtClean="0">
                <a:hlinkClick r:id="rId6"/>
              </a:rPr>
              <a:t>/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7" presetClass="exit" presetSubtype="8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5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</p:bld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2822</TotalTime>
  <Words>172</Words>
  <Application>Microsoft Office PowerPoint</Application>
  <PresentationFormat>On-screen Show (4:3)</PresentationFormat>
  <Paragraphs>30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Layers</vt:lpstr>
      <vt:lpstr>CALIFORNIA HEALTHY HOUSING COALITION</vt:lpstr>
      <vt:lpstr>The Problem</vt:lpstr>
      <vt:lpstr>The Solution!</vt:lpstr>
      <vt:lpstr>Legislative Process</vt:lpstr>
      <vt:lpstr>Slide 5</vt:lpstr>
    </vt:vector>
  </TitlesOfParts>
  <Company>SDDPC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ACADEMY</dc:title>
  <dc:creator>Alan J. Johanns</dc:creator>
  <cp:lastModifiedBy>Alan Johanns</cp:lastModifiedBy>
  <cp:revision>58</cp:revision>
  <dcterms:created xsi:type="dcterms:W3CDTF">2004-10-29T21:36:41Z</dcterms:created>
  <dcterms:modified xsi:type="dcterms:W3CDTF">2013-09-16T17:56:09Z</dcterms:modified>
</cp:coreProperties>
</file>